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8288000" cy="10287000"/>
  <p:notesSz cx="6858000" cy="9144000"/>
  <p:embeddedFontLst>
    <p:embeddedFont>
      <p:font typeface="Barlow" panose="00000500000000000000" pitchFamily="2" charset="0"/>
      <p:regular r:id="rId16"/>
      <p:bold r:id="rId17"/>
      <p:italic r:id="rId18"/>
      <p:boldItalic r:id="rId19"/>
    </p:embeddedFont>
    <p:embeddedFont>
      <p:font typeface="Barlow Bold" panose="00000800000000000000" charset="0"/>
      <p:regular r:id="rId20"/>
    </p:embeddedFont>
    <p:embeddedFont>
      <p:font typeface="Barlow Medium" panose="00000600000000000000" pitchFamily="2" charset="0"/>
      <p:regular r:id="rId21"/>
      <p:italic r:id="rId22"/>
    </p:embeddedFont>
    <p:embeddedFont>
      <p:font typeface="Barlow Ultra-Bold" panose="020B0604020202020204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1" d="100"/>
          <a:sy n="61" d="100"/>
        </p:scale>
        <p:origin x="32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 Polimadei" userId="350383c6-760a-44c6-a4b3-e81b26576e2f" providerId="ADAL" clId="{A603FD95-76E4-46A2-97DF-B60AE25888A9}"/>
    <pc:docChg chg="modSld">
      <pc:chgData name="Laura Polimadei" userId="350383c6-760a-44c6-a4b3-e81b26576e2f" providerId="ADAL" clId="{A603FD95-76E4-46A2-97DF-B60AE25888A9}" dt="2024-11-13T15:43:09.565" v="45" actId="20577"/>
      <pc:docMkLst>
        <pc:docMk/>
      </pc:docMkLst>
      <pc:sldChg chg="modSp mod">
        <pc:chgData name="Laura Polimadei" userId="350383c6-760a-44c6-a4b3-e81b26576e2f" providerId="ADAL" clId="{A603FD95-76E4-46A2-97DF-B60AE25888A9}" dt="2024-11-13T15:42:38.670" v="17" actId="20577"/>
        <pc:sldMkLst>
          <pc:docMk/>
          <pc:sldMk cId="0" sldId="261"/>
        </pc:sldMkLst>
        <pc:spChg chg="mod">
          <ac:chgData name="Laura Polimadei" userId="350383c6-760a-44c6-a4b3-e81b26576e2f" providerId="ADAL" clId="{A603FD95-76E4-46A2-97DF-B60AE25888A9}" dt="2024-11-13T15:42:30.164" v="7" actId="20577"/>
          <ac:spMkLst>
            <pc:docMk/>
            <pc:sldMk cId="0" sldId="261"/>
            <ac:spMk id="9" creationId="{00000000-0000-0000-0000-000000000000}"/>
          </ac:spMkLst>
        </pc:spChg>
        <pc:spChg chg="mod">
          <ac:chgData name="Laura Polimadei" userId="350383c6-760a-44c6-a4b3-e81b26576e2f" providerId="ADAL" clId="{A603FD95-76E4-46A2-97DF-B60AE25888A9}" dt="2024-11-13T15:42:38.670" v="17" actId="20577"/>
          <ac:spMkLst>
            <pc:docMk/>
            <pc:sldMk cId="0" sldId="261"/>
            <ac:spMk id="11" creationId="{00000000-0000-0000-0000-000000000000}"/>
          </ac:spMkLst>
        </pc:spChg>
      </pc:sldChg>
      <pc:sldChg chg="modSp mod">
        <pc:chgData name="Laura Polimadei" userId="350383c6-760a-44c6-a4b3-e81b26576e2f" providerId="ADAL" clId="{A603FD95-76E4-46A2-97DF-B60AE25888A9}" dt="2024-11-13T15:43:09.565" v="45" actId="20577"/>
        <pc:sldMkLst>
          <pc:docMk/>
          <pc:sldMk cId="0" sldId="266"/>
        </pc:sldMkLst>
        <pc:spChg chg="mod">
          <ac:chgData name="Laura Polimadei" userId="350383c6-760a-44c6-a4b3-e81b26576e2f" providerId="ADAL" clId="{A603FD95-76E4-46A2-97DF-B60AE25888A9}" dt="2024-11-13T15:43:09.565" v="45" actId="20577"/>
          <ac:spMkLst>
            <pc:docMk/>
            <pc:sldMk cId="0" sldId="266"/>
            <ac:spMk id="21" creationId="{00000000-0000-0000-0000-000000000000}"/>
          </ac:spMkLst>
        </pc:spChg>
      </pc:sldChg>
    </pc:docChg>
  </pc:docChgLst>
  <pc:docChgLst>
    <pc:chgData name="Laura Polimadei" userId="350383c6-760a-44c6-a4b3-e81b26576e2f" providerId="ADAL" clId="{C918BAD5-55DB-4B14-9FBE-07EC8D558EA0}"/>
    <pc:docChg chg="modSld">
      <pc:chgData name="Laura Polimadei" userId="350383c6-760a-44c6-a4b3-e81b26576e2f" providerId="ADAL" clId="{C918BAD5-55DB-4B14-9FBE-07EC8D558EA0}" dt="2024-02-12T10:36:46.681" v="13" actId="20577"/>
      <pc:docMkLst>
        <pc:docMk/>
      </pc:docMkLst>
      <pc:sldChg chg="modSp mod">
        <pc:chgData name="Laura Polimadei" userId="350383c6-760a-44c6-a4b3-e81b26576e2f" providerId="ADAL" clId="{C918BAD5-55DB-4B14-9FBE-07EC8D558EA0}" dt="2024-02-12T10:36:46.681" v="13" actId="20577"/>
        <pc:sldMkLst>
          <pc:docMk/>
          <pc:sldMk cId="0" sldId="266"/>
        </pc:sldMkLst>
      </pc:sldChg>
    </pc:docChg>
  </pc:docChgLst>
  <pc:docChgLst>
    <pc:chgData name="Laura Polimadei" userId="350383c6-760a-44c6-a4b3-e81b26576e2f" providerId="ADAL" clId="{41CEDFA7-0C2B-4642-A69C-69F37F7D3A7A}"/>
    <pc:docChg chg="custSel modSld">
      <pc:chgData name="Laura Polimadei" userId="350383c6-760a-44c6-a4b3-e81b26576e2f" providerId="ADAL" clId="{41CEDFA7-0C2B-4642-A69C-69F37F7D3A7A}" dt="2025-01-22T13:53:59.683" v="17" actId="1076"/>
      <pc:docMkLst>
        <pc:docMk/>
      </pc:docMkLst>
      <pc:sldChg chg="delSp modSp mod">
        <pc:chgData name="Laura Polimadei" userId="350383c6-760a-44c6-a4b3-e81b26576e2f" providerId="ADAL" clId="{41CEDFA7-0C2B-4642-A69C-69F37F7D3A7A}" dt="2025-01-22T13:53:59.683" v="17" actId="1076"/>
        <pc:sldMkLst>
          <pc:docMk/>
          <pc:sldMk cId="0" sldId="268"/>
        </pc:sldMkLst>
        <pc:spChg chg="mod">
          <ac:chgData name="Laura Polimadei" userId="350383c6-760a-44c6-a4b3-e81b26576e2f" providerId="ADAL" clId="{41CEDFA7-0C2B-4642-A69C-69F37F7D3A7A}" dt="2025-01-22T13:53:12.567" v="8" actId="20577"/>
          <ac:spMkLst>
            <pc:docMk/>
            <pc:sldMk cId="0" sldId="268"/>
            <ac:spMk id="15" creationId="{00000000-0000-0000-0000-000000000000}"/>
          </ac:spMkLst>
        </pc:spChg>
        <pc:spChg chg="mod">
          <ac:chgData name="Laura Polimadei" userId="350383c6-760a-44c6-a4b3-e81b26576e2f" providerId="ADAL" clId="{41CEDFA7-0C2B-4642-A69C-69F37F7D3A7A}" dt="2025-01-22T13:52:38.036" v="1" actId="1076"/>
          <ac:spMkLst>
            <pc:docMk/>
            <pc:sldMk cId="0" sldId="268"/>
            <ac:spMk id="16" creationId="{00000000-0000-0000-0000-000000000000}"/>
          </ac:spMkLst>
        </pc:spChg>
        <pc:spChg chg="mod">
          <ac:chgData name="Laura Polimadei" userId="350383c6-760a-44c6-a4b3-e81b26576e2f" providerId="ADAL" clId="{41CEDFA7-0C2B-4642-A69C-69F37F7D3A7A}" dt="2025-01-22T13:52:59.521" v="5" actId="1076"/>
          <ac:spMkLst>
            <pc:docMk/>
            <pc:sldMk cId="0" sldId="268"/>
            <ac:spMk id="19" creationId="{00000000-0000-0000-0000-000000000000}"/>
          </ac:spMkLst>
        </pc:spChg>
        <pc:spChg chg="mod">
          <ac:chgData name="Laura Polimadei" userId="350383c6-760a-44c6-a4b3-e81b26576e2f" providerId="ADAL" clId="{41CEDFA7-0C2B-4642-A69C-69F37F7D3A7A}" dt="2025-01-22T13:53:03.930" v="6" actId="1076"/>
          <ac:spMkLst>
            <pc:docMk/>
            <pc:sldMk cId="0" sldId="268"/>
            <ac:spMk id="20" creationId="{00000000-0000-0000-0000-000000000000}"/>
          </ac:spMkLst>
        </pc:spChg>
        <pc:spChg chg="mod">
          <ac:chgData name="Laura Polimadei" userId="350383c6-760a-44c6-a4b3-e81b26576e2f" providerId="ADAL" clId="{41CEDFA7-0C2B-4642-A69C-69F37F7D3A7A}" dt="2025-01-22T13:52:53.026" v="4" actId="1076"/>
          <ac:spMkLst>
            <pc:docMk/>
            <pc:sldMk cId="0" sldId="268"/>
            <ac:spMk id="21" creationId="{00000000-0000-0000-0000-000000000000}"/>
          </ac:spMkLst>
        </pc:spChg>
        <pc:spChg chg="mod">
          <ac:chgData name="Laura Polimadei" userId="350383c6-760a-44c6-a4b3-e81b26576e2f" providerId="ADAL" clId="{41CEDFA7-0C2B-4642-A69C-69F37F7D3A7A}" dt="2025-01-22T13:52:45.731" v="3" actId="1076"/>
          <ac:spMkLst>
            <pc:docMk/>
            <pc:sldMk cId="0" sldId="268"/>
            <ac:spMk id="22" creationId="{00000000-0000-0000-0000-000000000000}"/>
          </ac:spMkLst>
        </pc:spChg>
        <pc:spChg chg="mod">
          <ac:chgData name="Laura Polimadei" userId="350383c6-760a-44c6-a4b3-e81b26576e2f" providerId="ADAL" clId="{41CEDFA7-0C2B-4642-A69C-69F37F7D3A7A}" dt="2025-01-22T13:53:59.683" v="17" actId="1076"/>
          <ac:spMkLst>
            <pc:docMk/>
            <pc:sldMk cId="0" sldId="268"/>
            <ac:spMk id="26" creationId="{00000000-0000-0000-0000-000000000000}"/>
          </ac:spMkLst>
        </pc:spChg>
        <pc:spChg chg="mod">
          <ac:chgData name="Laura Polimadei" userId="350383c6-760a-44c6-a4b3-e81b26576e2f" providerId="ADAL" clId="{41CEDFA7-0C2B-4642-A69C-69F37F7D3A7A}" dt="2025-01-22T13:53:54.525" v="16" actId="1076"/>
          <ac:spMkLst>
            <pc:docMk/>
            <pc:sldMk cId="0" sldId="268"/>
            <ac:spMk id="27" creationId="{00000000-0000-0000-0000-000000000000}"/>
          </ac:spMkLst>
        </pc:spChg>
        <pc:spChg chg="mod">
          <ac:chgData name="Laura Polimadei" userId="350383c6-760a-44c6-a4b3-e81b26576e2f" providerId="ADAL" clId="{41CEDFA7-0C2B-4642-A69C-69F37F7D3A7A}" dt="2025-01-22T13:53:40.005" v="14" actId="1076"/>
          <ac:spMkLst>
            <pc:docMk/>
            <pc:sldMk cId="0" sldId="268"/>
            <ac:spMk id="28" creationId="{00000000-0000-0000-0000-000000000000}"/>
          </ac:spMkLst>
        </pc:spChg>
        <pc:spChg chg="mod">
          <ac:chgData name="Laura Polimadei" userId="350383c6-760a-44c6-a4b3-e81b26576e2f" providerId="ADAL" clId="{41CEDFA7-0C2B-4642-A69C-69F37F7D3A7A}" dt="2025-01-22T13:53:11.100" v="7" actId="1076"/>
          <ac:spMkLst>
            <pc:docMk/>
            <pc:sldMk cId="0" sldId="268"/>
            <ac:spMk id="29" creationId="{00000000-0000-0000-0000-000000000000}"/>
          </ac:spMkLst>
        </pc:spChg>
        <pc:spChg chg="mod">
          <ac:chgData name="Laura Polimadei" userId="350383c6-760a-44c6-a4b3-e81b26576e2f" providerId="ADAL" clId="{41CEDFA7-0C2B-4642-A69C-69F37F7D3A7A}" dt="2025-01-22T13:53:44.708" v="15" actId="1076"/>
          <ac:spMkLst>
            <pc:docMk/>
            <pc:sldMk cId="0" sldId="268"/>
            <ac:spMk id="30" creationId="{00000000-0000-0000-0000-000000000000}"/>
          </ac:spMkLst>
        </pc:spChg>
        <pc:grpChg chg="del">
          <ac:chgData name="Laura Polimadei" userId="350383c6-760a-44c6-a4b3-e81b26576e2f" providerId="ADAL" clId="{41CEDFA7-0C2B-4642-A69C-69F37F7D3A7A}" dt="2025-01-22T13:52:33.119" v="0" actId="478"/>
          <ac:grpSpMkLst>
            <pc:docMk/>
            <pc:sldMk cId="0" sldId="268"/>
            <ac:grpSpMk id="10" creationId="{00000000-0000-0000-0000-000000000000}"/>
          </ac:grpSpMkLst>
        </pc:grpChg>
        <pc:grpChg chg="mod">
          <ac:chgData name="Laura Polimadei" userId="350383c6-760a-44c6-a4b3-e81b26576e2f" providerId="ADAL" clId="{41CEDFA7-0C2B-4642-A69C-69F37F7D3A7A}" dt="2025-01-22T13:52:42.045" v="2" actId="1076"/>
          <ac:grpSpMkLst>
            <pc:docMk/>
            <pc:sldMk cId="0" sldId="268"/>
            <ac:grpSpMk id="17" creationId="{00000000-0000-0000-0000-000000000000}"/>
          </ac:grpSpMkLst>
        </pc:grpChg>
        <pc:grpChg chg="mod">
          <ac:chgData name="Laura Polimadei" userId="350383c6-760a-44c6-a4b3-e81b26576e2f" providerId="ADAL" clId="{41CEDFA7-0C2B-4642-A69C-69F37F7D3A7A}" dt="2025-01-22T13:53:21.314" v="10" actId="1076"/>
          <ac:grpSpMkLst>
            <pc:docMk/>
            <pc:sldMk cId="0" sldId="268"/>
            <ac:grpSpMk id="24" creationId="{00000000-0000-0000-0000-000000000000}"/>
          </ac:grpSpMkLst>
        </pc:grpChg>
      </pc:sldChg>
    </pc:docChg>
  </pc:docChgLst>
  <pc:docChgLst>
    <pc:chgData name="Laura Polimadei" userId="350383c6-760a-44c6-a4b3-e81b26576e2f" providerId="ADAL" clId="{3E6EFE0C-5026-4152-B327-FFE8C87AA6CB}"/>
    <pc:docChg chg="modSld">
      <pc:chgData name="Laura Polimadei" userId="350383c6-760a-44c6-a4b3-e81b26576e2f" providerId="ADAL" clId="{3E6EFE0C-5026-4152-B327-FFE8C87AA6CB}" dt="2024-08-21T10:42:21.632" v="76" actId="20577"/>
      <pc:docMkLst>
        <pc:docMk/>
      </pc:docMkLst>
      <pc:sldChg chg="modSp mod">
        <pc:chgData name="Laura Polimadei" userId="350383c6-760a-44c6-a4b3-e81b26576e2f" providerId="ADAL" clId="{3E6EFE0C-5026-4152-B327-FFE8C87AA6CB}" dt="2024-08-21T10:41:11.920" v="30" actId="20577"/>
        <pc:sldMkLst>
          <pc:docMk/>
          <pc:sldMk cId="0" sldId="261"/>
        </pc:sldMkLst>
      </pc:sldChg>
      <pc:sldChg chg="modSp mod">
        <pc:chgData name="Laura Polimadei" userId="350383c6-760a-44c6-a4b3-e81b26576e2f" providerId="ADAL" clId="{3E6EFE0C-5026-4152-B327-FFE8C87AA6CB}" dt="2024-08-21T10:42:21.632" v="76" actId="20577"/>
        <pc:sldMkLst>
          <pc:docMk/>
          <pc:sldMk cId="0" sldId="26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arning-agreement.eu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universitaeuropeadiroma.it/en/international-exchanges/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jpeg"/><Relationship Id="rId9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</a:blip>
            <a:stretch>
              <a:fillRect t="-18518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AutoShape 3"/>
          <p:cNvSpPr/>
          <p:nvPr/>
        </p:nvSpPr>
        <p:spPr>
          <a:xfrm>
            <a:off x="10012103" y="6095616"/>
            <a:ext cx="6329360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977412" cy="977412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852104" y="5783782"/>
            <a:ext cx="8159999" cy="5474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74"/>
              </a:lnSpc>
              <a:spcBef>
                <a:spcPct val="0"/>
              </a:spcBef>
            </a:pPr>
            <a:r>
              <a:rPr lang="en-US" sz="3196" spc="2556">
                <a:solidFill>
                  <a:srgbClr val="171616"/>
                </a:solidFill>
                <a:latin typeface="Barlow Medium"/>
              </a:rPr>
              <a:t>DURING MOBILITY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757495" y="3853181"/>
            <a:ext cx="14923893" cy="18941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487"/>
              </a:lnSpc>
              <a:spcBef>
                <a:spcPct val="0"/>
              </a:spcBef>
            </a:pPr>
            <a:r>
              <a:rPr lang="en-US" sz="11062">
                <a:solidFill>
                  <a:srgbClr val="171616"/>
                </a:solidFill>
                <a:latin typeface="Barlow Bold"/>
              </a:rPr>
              <a:t>LEARNING AGREEMENT</a:t>
            </a:r>
          </a:p>
        </p:txBody>
      </p:sp>
      <p:sp>
        <p:nvSpPr>
          <p:cNvPr id="8" name="Freeform 8"/>
          <p:cNvSpPr/>
          <p:nvPr/>
        </p:nvSpPr>
        <p:spPr>
          <a:xfrm>
            <a:off x="13898295" y="8508523"/>
            <a:ext cx="4095493" cy="1499554"/>
          </a:xfrm>
          <a:custGeom>
            <a:avLst/>
            <a:gdLst/>
            <a:ahLst/>
            <a:cxnLst/>
            <a:rect l="l" t="t" r="r" b="b"/>
            <a:pathLst>
              <a:path w="4095493" h="1499554">
                <a:moveTo>
                  <a:pt x="0" y="0"/>
                </a:moveTo>
                <a:lnTo>
                  <a:pt x="4095493" y="0"/>
                </a:lnTo>
                <a:lnTo>
                  <a:pt x="4095493" y="1499554"/>
                </a:lnTo>
                <a:lnTo>
                  <a:pt x="0" y="14995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201" t="-38038" r="-9113" b="-41345"/>
            </a:stretch>
          </a:blipFill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77412" cy="977412"/>
            <a:chOff x="0" y="0"/>
            <a:chExt cx="1913890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2064768" y="5043457"/>
            <a:ext cx="315451" cy="315451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9841D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064768" y="6312920"/>
            <a:ext cx="315451" cy="315451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972677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064768" y="7582382"/>
            <a:ext cx="315451" cy="315451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6ADEA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5946042" y="9258300"/>
            <a:ext cx="2047747" cy="749777"/>
          </a:xfrm>
          <a:custGeom>
            <a:avLst/>
            <a:gdLst/>
            <a:ahLst/>
            <a:cxnLst/>
            <a:rect l="l" t="t" r="r" b="b"/>
            <a:pathLst>
              <a:path w="2047747" h="749777">
                <a:moveTo>
                  <a:pt x="0" y="0"/>
                </a:moveTo>
                <a:lnTo>
                  <a:pt x="2047746" y="0"/>
                </a:lnTo>
                <a:lnTo>
                  <a:pt x="2047746" y="749777"/>
                </a:lnTo>
                <a:lnTo>
                  <a:pt x="0" y="7497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201" t="-38038" r="-9113" b="-41345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1" name="TextBox 11"/>
          <p:cNvSpPr txBox="1"/>
          <p:nvPr/>
        </p:nvSpPr>
        <p:spPr>
          <a:xfrm>
            <a:off x="2860951" y="4929031"/>
            <a:ext cx="7397725" cy="472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870"/>
              </a:lnSpc>
              <a:spcBef>
                <a:spcPct val="0"/>
              </a:spcBef>
            </a:pPr>
            <a:r>
              <a:rPr lang="en-US" sz="2764" u="none" strike="noStrike">
                <a:solidFill>
                  <a:srgbClr val="09841D"/>
                </a:solidFill>
                <a:latin typeface="Barlow Bold"/>
              </a:rPr>
              <a:t>Subjects at UER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860951" y="6198494"/>
            <a:ext cx="8112029" cy="472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870"/>
              </a:lnSpc>
              <a:spcBef>
                <a:spcPct val="0"/>
              </a:spcBef>
            </a:pPr>
            <a:r>
              <a:rPr lang="en-US" sz="2764" u="none" strike="noStrike">
                <a:solidFill>
                  <a:srgbClr val="972677"/>
                </a:solidFill>
                <a:latin typeface="Barlow Bold"/>
              </a:rPr>
              <a:t>Recognized subjects at your home university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860951" y="7467956"/>
            <a:ext cx="7397725" cy="472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870"/>
              </a:lnSpc>
              <a:spcBef>
                <a:spcPct val="0"/>
              </a:spcBef>
            </a:pPr>
            <a:r>
              <a:rPr lang="en-US" sz="2764" u="none" strike="noStrike">
                <a:solidFill>
                  <a:srgbClr val="26ADEA"/>
                </a:solidFill>
                <a:latin typeface="Barlow Bold"/>
              </a:rPr>
              <a:t>Signatures</a:t>
            </a:r>
          </a:p>
        </p:txBody>
      </p:sp>
      <p:sp>
        <p:nvSpPr>
          <p:cNvPr id="14" name="Freeform 14"/>
          <p:cNvSpPr/>
          <p:nvPr/>
        </p:nvSpPr>
        <p:spPr>
          <a:xfrm>
            <a:off x="10440552" y="2528934"/>
            <a:ext cx="7532360" cy="5745597"/>
          </a:xfrm>
          <a:custGeom>
            <a:avLst/>
            <a:gdLst/>
            <a:ahLst/>
            <a:cxnLst/>
            <a:rect l="l" t="t" r="r" b="b"/>
            <a:pathLst>
              <a:path w="7532360" h="5745597">
                <a:moveTo>
                  <a:pt x="0" y="0"/>
                </a:moveTo>
                <a:lnTo>
                  <a:pt x="7532359" y="0"/>
                </a:lnTo>
                <a:lnTo>
                  <a:pt x="7532359" y="5745596"/>
                </a:lnTo>
                <a:lnTo>
                  <a:pt x="0" y="57455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35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5" name="TextBox 15"/>
          <p:cNvSpPr txBox="1"/>
          <p:nvPr/>
        </p:nvSpPr>
        <p:spPr>
          <a:xfrm>
            <a:off x="2064768" y="2017988"/>
            <a:ext cx="7736821" cy="1554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205"/>
              </a:lnSpc>
              <a:spcBef>
                <a:spcPct val="0"/>
              </a:spcBef>
            </a:pPr>
            <a:r>
              <a:rPr lang="en-US" sz="4810">
                <a:solidFill>
                  <a:srgbClr val="171616"/>
                </a:solidFill>
                <a:latin typeface="Barlow Bold"/>
              </a:rPr>
              <a:t>LA DURING MOBILITY/DICTAMEN FINAL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77412" cy="977412"/>
            <a:chOff x="0" y="0"/>
            <a:chExt cx="1913890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966565" y="3810444"/>
            <a:ext cx="3480772" cy="3811999"/>
            <a:chOff x="0" y="0"/>
            <a:chExt cx="4641030" cy="5082665"/>
          </a:xfrm>
        </p:grpSpPr>
        <p:sp>
          <p:nvSpPr>
            <p:cNvPr id="5" name="AutoShape 5"/>
            <p:cNvSpPr/>
            <p:nvPr/>
          </p:nvSpPr>
          <p:spPr>
            <a:xfrm>
              <a:off x="0" y="0"/>
              <a:ext cx="4641030" cy="5082665"/>
            </a:xfrm>
            <a:prstGeom prst="rect">
              <a:avLst/>
            </a:prstGeom>
            <a:solidFill>
              <a:srgbClr val="0071B6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966565" y="1486012"/>
            <a:ext cx="15292735" cy="13077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255"/>
              </a:lnSpc>
              <a:spcBef>
                <a:spcPct val="0"/>
              </a:spcBef>
            </a:pPr>
            <a:r>
              <a:rPr lang="en-US" sz="4074" u="none" strike="noStrike">
                <a:solidFill>
                  <a:srgbClr val="171616"/>
                </a:solidFill>
                <a:latin typeface="Barlow Bold"/>
              </a:rPr>
              <a:t>IMPORTANT CONSIDERATIONS ABOUT THE LEARNING AGREEMENT DURING MOBILITY/DICTAMEN FINAL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5672976" y="3810444"/>
            <a:ext cx="3860043" cy="3811999"/>
            <a:chOff x="0" y="0"/>
            <a:chExt cx="5146724" cy="5082665"/>
          </a:xfrm>
        </p:grpSpPr>
        <p:sp>
          <p:nvSpPr>
            <p:cNvPr id="8" name="AutoShape 8"/>
            <p:cNvSpPr/>
            <p:nvPr/>
          </p:nvSpPr>
          <p:spPr>
            <a:xfrm>
              <a:off x="0" y="0"/>
              <a:ext cx="5146724" cy="5082665"/>
            </a:xfrm>
            <a:prstGeom prst="rect">
              <a:avLst/>
            </a:prstGeom>
            <a:solidFill>
              <a:srgbClr val="0071B6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683444" y="3810444"/>
            <a:ext cx="3709617" cy="5822744"/>
            <a:chOff x="0" y="0"/>
            <a:chExt cx="4946156" cy="7763659"/>
          </a:xfrm>
        </p:grpSpPr>
        <p:sp>
          <p:nvSpPr>
            <p:cNvPr id="10" name="AutoShape 10"/>
            <p:cNvSpPr/>
            <p:nvPr/>
          </p:nvSpPr>
          <p:spPr>
            <a:xfrm>
              <a:off x="0" y="0"/>
              <a:ext cx="4946156" cy="7763659"/>
            </a:xfrm>
            <a:prstGeom prst="rect">
              <a:avLst/>
            </a:prstGeom>
            <a:solidFill>
              <a:srgbClr val="0071B6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3543487" y="3810444"/>
            <a:ext cx="3709617" cy="3811999"/>
            <a:chOff x="0" y="0"/>
            <a:chExt cx="4946156" cy="5082665"/>
          </a:xfrm>
        </p:grpSpPr>
        <p:sp>
          <p:nvSpPr>
            <p:cNvPr id="12" name="AutoShape 12"/>
            <p:cNvSpPr/>
            <p:nvPr/>
          </p:nvSpPr>
          <p:spPr>
            <a:xfrm>
              <a:off x="0" y="0"/>
              <a:ext cx="4946156" cy="5082665"/>
            </a:xfrm>
            <a:prstGeom prst="rect">
              <a:avLst/>
            </a:prstGeom>
            <a:solidFill>
              <a:srgbClr val="0071B6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3" name="Freeform 13"/>
          <p:cNvSpPr/>
          <p:nvPr/>
        </p:nvSpPr>
        <p:spPr>
          <a:xfrm>
            <a:off x="15946042" y="9258300"/>
            <a:ext cx="2047747" cy="749777"/>
          </a:xfrm>
          <a:custGeom>
            <a:avLst/>
            <a:gdLst/>
            <a:ahLst/>
            <a:cxnLst/>
            <a:rect l="l" t="t" r="r" b="b"/>
            <a:pathLst>
              <a:path w="2047747" h="749777">
                <a:moveTo>
                  <a:pt x="0" y="0"/>
                </a:moveTo>
                <a:lnTo>
                  <a:pt x="2047746" y="0"/>
                </a:lnTo>
                <a:lnTo>
                  <a:pt x="2047746" y="749777"/>
                </a:lnTo>
                <a:lnTo>
                  <a:pt x="0" y="7497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201" t="-38038" r="-9113" b="-41345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4" name="TextBox 14"/>
          <p:cNvSpPr txBox="1"/>
          <p:nvPr/>
        </p:nvSpPr>
        <p:spPr>
          <a:xfrm>
            <a:off x="1857678" y="3894444"/>
            <a:ext cx="3706411" cy="575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 dirty="0">
                <a:solidFill>
                  <a:srgbClr val="FFFFFF"/>
                </a:solidFill>
                <a:latin typeface="Barlow Bold"/>
              </a:rPr>
              <a:t>WHAT'S FOR?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744842" y="3894444"/>
            <a:ext cx="3706411" cy="575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 dirty="0">
                <a:solidFill>
                  <a:srgbClr val="FFFFFF"/>
                </a:solidFill>
                <a:latin typeface="Barlow Bold"/>
              </a:rPr>
              <a:t>WHERE?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686651" y="3894444"/>
            <a:ext cx="3706411" cy="575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 dirty="0">
                <a:solidFill>
                  <a:srgbClr val="FFFFFF"/>
                </a:solidFill>
                <a:latin typeface="Barlow Bold"/>
              </a:rPr>
              <a:t>HOW?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3552889" y="3894444"/>
            <a:ext cx="3706411" cy="575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 dirty="0">
                <a:solidFill>
                  <a:srgbClr val="FFFFFF"/>
                </a:solidFill>
                <a:latin typeface="Barlow Bold"/>
              </a:rPr>
              <a:t>WHEN?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181265" y="4746001"/>
            <a:ext cx="3059236" cy="13518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732"/>
              </a:lnSpc>
              <a:spcBef>
                <a:spcPct val="0"/>
              </a:spcBef>
            </a:pPr>
            <a:r>
              <a:rPr lang="en-US" sz="1951" dirty="0">
                <a:solidFill>
                  <a:srgbClr val="FFFFFF"/>
                </a:solidFill>
                <a:latin typeface="Barlow Medium"/>
              </a:rPr>
              <a:t>To make changes to your previous Learning Agreement Before Mobility/</a:t>
            </a:r>
            <a:r>
              <a:rPr lang="en-US" sz="1951" dirty="0" err="1">
                <a:solidFill>
                  <a:srgbClr val="FFFFFF"/>
                </a:solidFill>
                <a:latin typeface="Barlow Medium"/>
              </a:rPr>
              <a:t>Predictamen</a:t>
            </a:r>
            <a:r>
              <a:rPr lang="en-US" sz="1951" dirty="0">
                <a:solidFill>
                  <a:srgbClr val="FFFFFF"/>
                </a:solidFill>
                <a:latin typeface="Barlow Medium"/>
              </a:rPr>
              <a:t>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962889" y="4746001"/>
            <a:ext cx="3280216" cy="2028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32"/>
              </a:lnSpc>
            </a:pPr>
            <a:r>
              <a:rPr lang="en-US" sz="1951" dirty="0">
                <a:solidFill>
                  <a:srgbClr val="FFFFFF"/>
                </a:solidFill>
                <a:latin typeface="Barlow Medium"/>
              </a:rPr>
              <a:t>The form will be provided by your Home University. Alternatively, you can download it from the International Student Guide. </a:t>
            </a:r>
          </a:p>
          <a:p>
            <a:pPr marL="0" lvl="0" indent="0" algn="ctr">
              <a:lnSpc>
                <a:spcPts val="2732"/>
              </a:lnSpc>
              <a:spcBef>
                <a:spcPct val="0"/>
              </a:spcBef>
            </a:pPr>
            <a:r>
              <a:rPr lang="en-US" sz="1951" dirty="0">
                <a:solidFill>
                  <a:srgbClr val="FFFFFF"/>
                </a:solidFill>
                <a:latin typeface="Barlow Medium"/>
              </a:rPr>
              <a:t>(*Not applicable to OLA)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899748" y="4746001"/>
            <a:ext cx="3280216" cy="43979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32"/>
              </a:lnSpc>
            </a:pPr>
            <a:r>
              <a:rPr lang="en-US" sz="1951" dirty="0">
                <a:solidFill>
                  <a:srgbClr val="FFFFFF"/>
                </a:solidFill>
                <a:latin typeface="Barlow Medium"/>
              </a:rPr>
              <a:t>One single PDF containing both: </a:t>
            </a:r>
          </a:p>
          <a:p>
            <a:pPr algn="ctr">
              <a:lnSpc>
                <a:spcPts val="2732"/>
              </a:lnSpc>
            </a:pPr>
            <a:r>
              <a:rPr lang="en-US" sz="1951" dirty="0">
                <a:solidFill>
                  <a:srgbClr val="FFFFFF"/>
                </a:solidFill>
                <a:latin typeface="Barlow Medium"/>
              </a:rPr>
              <a:t>1. Learning Agreement Before Mobility/</a:t>
            </a:r>
            <a:r>
              <a:rPr lang="en-US" sz="1951" dirty="0" err="1">
                <a:solidFill>
                  <a:srgbClr val="FFFFFF"/>
                </a:solidFill>
                <a:latin typeface="Barlow Medium"/>
              </a:rPr>
              <a:t>Predictamen</a:t>
            </a:r>
            <a:r>
              <a:rPr lang="en-US" sz="1951" dirty="0">
                <a:solidFill>
                  <a:srgbClr val="FFFFFF"/>
                </a:solidFill>
                <a:latin typeface="Barlow Medium"/>
              </a:rPr>
              <a:t> (1st page) </a:t>
            </a:r>
          </a:p>
          <a:p>
            <a:pPr algn="ctr">
              <a:lnSpc>
                <a:spcPts val="2732"/>
              </a:lnSpc>
            </a:pPr>
            <a:r>
              <a:rPr lang="en-US" sz="1951" dirty="0">
                <a:solidFill>
                  <a:srgbClr val="FFFFFF"/>
                </a:solidFill>
                <a:latin typeface="Barlow Medium"/>
              </a:rPr>
              <a:t>+ </a:t>
            </a:r>
          </a:p>
          <a:p>
            <a:pPr algn="ctr">
              <a:lnSpc>
                <a:spcPts val="2732"/>
              </a:lnSpc>
            </a:pPr>
            <a:r>
              <a:rPr lang="en-US" sz="1951" dirty="0">
                <a:solidFill>
                  <a:srgbClr val="FFFFFF"/>
                </a:solidFill>
                <a:latin typeface="Barlow Medium"/>
              </a:rPr>
              <a:t>2. Learning Agreement During Mobility/Dictamen final (2nd page) (*Not applicable to OLA) </a:t>
            </a:r>
          </a:p>
          <a:p>
            <a:pPr algn="ctr">
              <a:lnSpc>
                <a:spcPts val="2732"/>
              </a:lnSpc>
            </a:pPr>
            <a:endParaRPr lang="en-US" sz="1951" dirty="0">
              <a:solidFill>
                <a:srgbClr val="FFFFFF"/>
              </a:solidFill>
              <a:latin typeface="Barlow Medium"/>
            </a:endParaRPr>
          </a:p>
          <a:p>
            <a:pPr marL="0" lvl="0" indent="0" algn="ctr">
              <a:lnSpc>
                <a:spcPts val="2732"/>
              </a:lnSpc>
              <a:spcBef>
                <a:spcPct val="0"/>
              </a:spcBef>
            </a:pPr>
            <a:r>
              <a:rPr lang="en-US" sz="1951" dirty="0">
                <a:solidFill>
                  <a:srgbClr val="FFFFFF"/>
                </a:solidFill>
                <a:latin typeface="Barlow Medium"/>
              </a:rPr>
              <a:t>Send it to UER IR Office once it is already signed by your Home Coordinator and you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3758188" y="4746001"/>
            <a:ext cx="3280216" cy="1690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32"/>
              </a:lnSpc>
            </a:pPr>
            <a:r>
              <a:rPr lang="en-US" sz="1951" dirty="0">
                <a:solidFill>
                  <a:srgbClr val="FFFFFF"/>
                </a:solidFill>
                <a:latin typeface="Barlow Medium"/>
              </a:rPr>
              <a:t>Until March 1</a:t>
            </a:r>
            <a:r>
              <a:rPr lang="en-US" sz="1951" baseline="30000" dirty="0">
                <a:solidFill>
                  <a:srgbClr val="FFFFFF"/>
                </a:solidFill>
                <a:latin typeface="Barlow Medium"/>
              </a:rPr>
              <a:t>st </a:t>
            </a:r>
            <a:r>
              <a:rPr lang="en-US" sz="1951" dirty="0">
                <a:solidFill>
                  <a:srgbClr val="FFFFFF"/>
                </a:solidFill>
                <a:latin typeface="Barlow Medium"/>
              </a:rPr>
              <a:t>to submit it to UER IR Office. </a:t>
            </a:r>
          </a:p>
          <a:p>
            <a:pPr marL="0" lvl="0" indent="0" algn="ctr">
              <a:lnSpc>
                <a:spcPts val="2732"/>
              </a:lnSpc>
              <a:spcBef>
                <a:spcPct val="0"/>
              </a:spcBef>
            </a:pPr>
            <a:r>
              <a:rPr lang="en-US" sz="1951" dirty="0">
                <a:solidFill>
                  <a:srgbClr val="FFFFFF"/>
                </a:solidFill>
                <a:latin typeface="Barlow Bold"/>
              </a:rPr>
              <a:t>Only subjects notified within March 1</a:t>
            </a:r>
            <a:r>
              <a:rPr lang="en-US" sz="1951" baseline="30000" dirty="0">
                <a:solidFill>
                  <a:srgbClr val="FFFFFF"/>
                </a:solidFill>
                <a:latin typeface="Barlow Bold"/>
              </a:rPr>
              <a:t>st </a:t>
            </a:r>
            <a:r>
              <a:rPr lang="en-US" sz="1951" dirty="0">
                <a:solidFill>
                  <a:srgbClr val="FFFFFF"/>
                </a:solidFill>
                <a:latin typeface="Barlow Bold"/>
              </a:rPr>
              <a:t>will appear in the final Transcript of Records.</a:t>
            </a:r>
          </a:p>
        </p:txBody>
      </p:sp>
      <p:sp>
        <p:nvSpPr>
          <p:cNvPr id="22" name="AutoShape 22"/>
          <p:cNvSpPr/>
          <p:nvPr/>
        </p:nvSpPr>
        <p:spPr>
          <a:xfrm flipV="1">
            <a:off x="1909415" y="4617350"/>
            <a:ext cx="18856442" cy="1905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6127445" cy="10287000"/>
            <a:chOff x="0" y="0"/>
            <a:chExt cx="8169926" cy="13716000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8169926" cy="13716000"/>
            </a:xfrm>
            <a:prstGeom prst="rect">
              <a:avLst/>
            </a:prstGeom>
            <a:solidFill>
              <a:srgbClr val="0071B6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977412" cy="977412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6" name="Freeform 6"/>
          <p:cNvSpPr/>
          <p:nvPr/>
        </p:nvSpPr>
        <p:spPr>
          <a:xfrm>
            <a:off x="15946042" y="9258300"/>
            <a:ext cx="2047747" cy="749777"/>
          </a:xfrm>
          <a:custGeom>
            <a:avLst/>
            <a:gdLst/>
            <a:ahLst/>
            <a:cxnLst/>
            <a:rect l="l" t="t" r="r" b="b"/>
            <a:pathLst>
              <a:path w="2047747" h="749777">
                <a:moveTo>
                  <a:pt x="0" y="0"/>
                </a:moveTo>
                <a:lnTo>
                  <a:pt x="2047746" y="0"/>
                </a:lnTo>
                <a:lnTo>
                  <a:pt x="2047746" y="749777"/>
                </a:lnTo>
                <a:lnTo>
                  <a:pt x="0" y="7497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201" t="-38038" r="-9113" b="-41345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7" name="TextBox 7"/>
          <p:cNvSpPr txBox="1"/>
          <p:nvPr/>
        </p:nvSpPr>
        <p:spPr>
          <a:xfrm>
            <a:off x="1426986" y="1851617"/>
            <a:ext cx="4265207" cy="43039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72"/>
              </a:lnSpc>
            </a:pPr>
            <a:r>
              <a:rPr lang="en-US" sz="4397">
                <a:solidFill>
                  <a:srgbClr val="FFFFFF"/>
                </a:solidFill>
                <a:latin typeface="Barlow Bold"/>
              </a:rPr>
              <a:t>NECESSARY INFORMATION TO FILL IN THE LA DURING MOBILITY/</a:t>
            </a:r>
          </a:p>
          <a:p>
            <a:pPr marL="0" lvl="0" indent="0" algn="l">
              <a:lnSpc>
                <a:spcPts val="5672"/>
              </a:lnSpc>
            </a:pPr>
            <a:r>
              <a:rPr lang="en-US" sz="4397">
                <a:solidFill>
                  <a:srgbClr val="FFFFFF"/>
                </a:solidFill>
                <a:latin typeface="Barlow Bold"/>
              </a:rPr>
              <a:t>DICTAMEN FINAL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7856543" y="2201561"/>
            <a:ext cx="251339" cy="251339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8490911" y="1989019"/>
            <a:ext cx="8209809" cy="1233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967"/>
              </a:lnSpc>
              <a:spcBef>
                <a:spcPct val="0"/>
              </a:spcBef>
            </a:pPr>
            <a:r>
              <a:rPr lang="en-US" sz="3548" dirty="0" err="1">
                <a:solidFill>
                  <a:srgbClr val="000000"/>
                </a:solidFill>
                <a:latin typeface="Barlow"/>
              </a:rPr>
              <a:t>Università</a:t>
            </a:r>
            <a:r>
              <a:rPr lang="en-US" sz="3548" dirty="0">
                <a:solidFill>
                  <a:srgbClr val="000000"/>
                </a:solidFill>
                <a:latin typeface="Barlow"/>
              </a:rPr>
              <a:t> </a:t>
            </a:r>
            <a:r>
              <a:rPr lang="en-US" sz="3548" dirty="0" err="1">
                <a:solidFill>
                  <a:srgbClr val="000000"/>
                </a:solidFill>
                <a:latin typeface="Barlow"/>
              </a:rPr>
              <a:t>Europea</a:t>
            </a:r>
            <a:r>
              <a:rPr lang="en-US" sz="3548" dirty="0">
                <a:solidFill>
                  <a:srgbClr val="000000"/>
                </a:solidFill>
                <a:latin typeface="Barlow"/>
              </a:rPr>
              <a:t> di Roma - Erasmus code: </a:t>
            </a:r>
            <a:r>
              <a:rPr lang="en-US" sz="3548" dirty="0">
                <a:solidFill>
                  <a:srgbClr val="000000"/>
                </a:solidFill>
                <a:latin typeface="Barlow Bold"/>
              </a:rPr>
              <a:t>I ROMA23</a:t>
            </a:r>
            <a:r>
              <a:rPr lang="en-US" sz="3548" dirty="0">
                <a:solidFill>
                  <a:srgbClr val="000000"/>
                </a:solidFill>
                <a:latin typeface="Barlow"/>
              </a:rPr>
              <a:t> (for EU students only)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7856543" y="4393990"/>
            <a:ext cx="251339" cy="251339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8490911" y="4163736"/>
            <a:ext cx="8209809" cy="1862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968"/>
              </a:lnSpc>
              <a:spcBef>
                <a:spcPct val="0"/>
              </a:spcBef>
            </a:pPr>
            <a:r>
              <a:rPr lang="en-US" sz="3549">
                <a:solidFill>
                  <a:srgbClr val="000000"/>
                </a:solidFill>
                <a:latin typeface="Barlow"/>
              </a:rPr>
              <a:t>Name of the university on the </a:t>
            </a:r>
            <a:r>
              <a:rPr lang="en-US" sz="3549" u="sng">
                <a:solidFill>
                  <a:srgbClr val="000000"/>
                </a:solidFill>
                <a:latin typeface="Barlow Bold"/>
                <a:hlinkClick r:id="rId3" tooltip="https://www.learning-agreement.eu"/>
              </a:rPr>
              <a:t>Online Learning Agreement platform</a:t>
            </a:r>
            <a:r>
              <a:rPr lang="en-US" sz="3549">
                <a:solidFill>
                  <a:srgbClr val="000000"/>
                </a:solidFill>
                <a:latin typeface="Barlow"/>
              </a:rPr>
              <a:t>: Università degli Studi Europea (for EU students only)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7856543" y="7181730"/>
            <a:ext cx="251339" cy="251339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8490911" y="6969188"/>
            <a:ext cx="8209809" cy="6051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967"/>
              </a:lnSpc>
              <a:spcBef>
                <a:spcPct val="0"/>
              </a:spcBef>
            </a:pPr>
            <a:r>
              <a:rPr lang="en-US" sz="3548" u="sng" dirty="0">
                <a:solidFill>
                  <a:srgbClr val="000000"/>
                </a:solidFill>
                <a:latin typeface="Barlow Bold"/>
                <a:hlinkClick r:id="rId4" tooltip="https://www.universitaeuropeadiroma.it/en/international-exchanges/"/>
              </a:rPr>
              <a:t>Course Catalogue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77412" cy="977412"/>
            <a:chOff x="0" y="0"/>
            <a:chExt cx="1913890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1438436" y="0"/>
            <a:ext cx="4124649" cy="3653854"/>
            <a:chOff x="0" y="0"/>
            <a:chExt cx="5499532" cy="4871806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 l="12371" r="12371"/>
            <a:stretch>
              <a:fillRect/>
            </a:stretch>
          </p:blipFill>
          <p:spPr>
            <a:xfrm>
              <a:off x="0" y="0"/>
              <a:ext cx="5499532" cy="4871806"/>
            </a:xfrm>
            <a:prstGeom prst="rect">
              <a:avLst/>
            </a:prstGeom>
          </p:spPr>
        </p:pic>
      </p:grpSp>
      <p:grpSp>
        <p:nvGrpSpPr>
          <p:cNvPr id="6" name="Group 6"/>
          <p:cNvGrpSpPr/>
          <p:nvPr/>
        </p:nvGrpSpPr>
        <p:grpSpPr>
          <a:xfrm>
            <a:off x="11438436" y="4074924"/>
            <a:ext cx="4124649" cy="3653854"/>
            <a:chOff x="0" y="0"/>
            <a:chExt cx="5499532" cy="4871806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/>
            <a:srcRect l="12371" r="12371"/>
            <a:stretch>
              <a:fillRect/>
            </a:stretch>
          </p:blipFill>
          <p:spPr>
            <a:xfrm>
              <a:off x="0" y="0"/>
              <a:ext cx="5499532" cy="4871806"/>
            </a:xfrm>
            <a:prstGeom prst="rect">
              <a:avLst/>
            </a:prstGeom>
          </p:spPr>
        </p:pic>
      </p:grpSp>
      <p:grpSp>
        <p:nvGrpSpPr>
          <p:cNvPr id="8" name="Group 8"/>
          <p:cNvGrpSpPr/>
          <p:nvPr/>
        </p:nvGrpSpPr>
        <p:grpSpPr>
          <a:xfrm>
            <a:off x="11438436" y="8149847"/>
            <a:ext cx="4124649" cy="2137153"/>
            <a:chOff x="0" y="0"/>
            <a:chExt cx="5499532" cy="2849537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/>
            <a:srcRect t="11139" b="11139"/>
            <a:stretch>
              <a:fillRect/>
            </a:stretch>
          </p:blipFill>
          <p:spPr>
            <a:xfrm>
              <a:off x="0" y="0"/>
              <a:ext cx="5499532" cy="2849537"/>
            </a:xfrm>
            <a:prstGeom prst="rect">
              <a:avLst/>
            </a:prstGeom>
          </p:spPr>
        </p:pic>
      </p:grpSp>
      <p:sp>
        <p:nvSpPr>
          <p:cNvPr id="12" name="Freeform 12"/>
          <p:cNvSpPr/>
          <p:nvPr/>
        </p:nvSpPr>
        <p:spPr>
          <a:xfrm>
            <a:off x="2507266" y="3649458"/>
            <a:ext cx="439884" cy="439884"/>
          </a:xfrm>
          <a:custGeom>
            <a:avLst/>
            <a:gdLst/>
            <a:ahLst/>
            <a:cxnLst/>
            <a:rect l="l" t="t" r="r" b="b"/>
            <a:pathLst>
              <a:path w="439884" h="439884">
                <a:moveTo>
                  <a:pt x="0" y="0"/>
                </a:moveTo>
                <a:lnTo>
                  <a:pt x="439884" y="0"/>
                </a:lnTo>
                <a:lnTo>
                  <a:pt x="439884" y="439884"/>
                </a:lnTo>
                <a:lnTo>
                  <a:pt x="0" y="43988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3" name="Freeform 13"/>
          <p:cNvSpPr/>
          <p:nvPr/>
        </p:nvSpPr>
        <p:spPr>
          <a:xfrm>
            <a:off x="2507266" y="4299417"/>
            <a:ext cx="439884" cy="439884"/>
          </a:xfrm>
          <a:custGeom>
            <a:avLst/>
            <a:gdLst/>
            <a:ahLst/>
            <a:cxnLst/>
            <a:rect l="l" t="t" r="r" b="b"/>
            <a:pathLst>
              <a:path w="439884" h="439884">
                <a:moveTo>
                  <a:pt x="0" y="0"/>
                </a:moveTo>
                <a:lnTo>
                  <a:pt x="439884" y="0"/>
                </a:lnTo>
                <a:lnTo>
                  <a:pt x="439884" y="439884"/>
                </a:lnTo>
                <a:lnTo>
                  <a:pt x="0" y="43988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4" name="TextBox 14"/>
          <p:cNvSpPr txBox="1"/>
          <p:nvPr/>
        </p:nvSpPr>
        <p:spPr>
          <a:xfrm>
            <a:off x="3339234" y="3563733"/>
            <a:ext cx="5404445" cy="491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193"/>
              </a:lnSpc>
              <a:spcBef>
                <a:spcPct val="0"/>
              </a:spcBef>
            </a:pPr>
            <a:r>
              <a:rPr lang="en-US" sz="2722">
                <a:solidFill>
                  <a:srgbClr val="FFFFFF"/>
                </a:solidFill>
                <a:latin typeface="Barlow"/>
              </a:rPr>
              <a:t>Dott.ssa Francesca Chiriani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201778" y="2656731"/>
            <a:ext cx="6942222" cy="440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11"/>
              </a:lnSpc>
            </a:pPr>
            <a:r>
              <a:rPr lang="en-US" sz="2540" dirty="0">
                <a:solidFill>
                  <a:srgbClr val="171616"/>
                </a:solidFill>
                <a:latin typeface="Barlow"/>
              </a:rPr>
              <a:t>Contact person at the receiving institution: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339234" y="3806963"/>
            <a:ext cx="5404445" cy="491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193"/>
              </a:lnSpc>
              <a:spcBef>
                <a:spcPct val="0"/>
              </a:spcBef>
            </a:pPr>
            <a:r>
              <a:rPr lang="en-US" sz="2722">
                <a:solidFill>
                  <a:srgbClr val="FFFFFF"/>
                </a:solidFill>
                <a:latin typeface="Barlow"/>
              </a:rPr>
              <a:t>francesca.chiriani@unier.it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2201778" y="3421970"/>
            <a:ext cx="6541901" cy="1651835"/>
            <a:chOff x="0" y="0"/>
            <a:chExt cx="3419088" cy="863322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419087" cy="863322"/>
            </a:xfrm>
            <a:custGeom>
              <a:avLst/>
              <a:gdLst/>
              <a:ahLst/>
              <a:cxnLst/>
              <a:rect l="l" t="t" r="r" b="b"/>
              <a:pathLst>
                <a:path w="3419087" h="863322">
                  <a:moveTo>
                    <a:pt x="0" y="0"/>
                  </a:moveTo>
                  <a:lnTo>
                    <a:pt x="3419087" y="0"/>
                  </a:lnTo>
                  <a:lnTo>
                    <a:pt x="3419087" y="863322"/>
                  </a:lnTo>
                  <a:lnTo>
                    <a:pt x="0" y="863322"/>
                  </a:lnTo>
                  <a:close/>
                </a:path>
              </a:pathLst>
            </a:custGeom>
            <a:solidFill>
              <a:srgbClr val="0071B6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9" name="Freeform 19"/>
          <p:cNvSpPr/>
          <p:nvPr/>
        </p:nvSpPr>
        <p:spPr>
          <a:xfrm>
            <a:off x="2605286" y="3712588"/>
            <a:ext cx="439884" cy="439884"/>
          </a:xfrm>
          <a:custGeom>
            <a:avLst/>
            <a:gdLst/>
            <a:ahLst/>
            <a:cxnLst/>
            <a:rect l="l" t="t" r="r" b="b"/>
            <a:pathLst>
              <a:path w="439884" h="439884">
                <a:moveTo>
                  <a:pt x="0" y="0"/>
                </a:moveTo>
                <a:lnTo>
                  <a:pt x="439884" y="0"/>
                </a:lnTo>
                <a:lnTo>
                  <a:pt x="439884" y="439884"/>
                </a:lnTo>
                <a:lnTo>
                  <a:pt x="0" y="43988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20" name="Freeform 20"/>
          <p:cNvSpPr/>
          <p:nvPr/>
        </p:nvSpPr>
        <p:spPr>
          <a:xfrm>
            <a:off x="2605286" y="4398626"/>
            <a:ext cx="439884" cy="439884"/>
          </a:xfrm>
          <a:custGeom>
            <a:avLst/>
            <a:gdLst/>
            <a:ahLst/>
            <a:cxnLst/>
            <a:rect l="l" t="t" r="r" b="b"/>
            <a:pathLst>
              <a:path w="439884" h="439884">
                <a:moveTo>
                  <a:pt x="0" y="0"/>
                </a:moveTo>
                <a:lnTo>
                  <a:pt x="439884" y="0"/>
                </a:lnTo>
                <a:lnTo>
                  <a:pt x="439884" y="439884"/>
                </a:lnTo>
                <a:lnTo>
                  <a:pt x="0" y="43988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21" name="TextBox 21"/>
          <p:cNvSpPr txBox="1"/>
          <p:nvPr/>
        </p:nvSpPr>
        <p:spPr>
          <a:xfrm>
            <a:off x="3535273" y="3664827"/>
            <a:ext cx="5404445" cy="491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193"/>
              </a:lnSpc>
              <a:spcBef>
                <a:spcPct val="0"/>
              </a:spcBef>
            </a:pPr>
            <a:r>
              <a:rPr lang="en-US" sz="2722" dirty="0" err="1">
                <a:solidFill>
                  <a:srgbClr val="FFFFFF"/>
                </a:solidFill>
                <a:latin typeface="Barlow"/>
              </a:rPr>
              <a:t>Dott.ssa</a:t>
            </a:r>
            <a:r>
              <a:rPr lang="en-US" sz="2722" dirty="0">
                <a:solidFill>
                  <a:srgbClr val="FFFFFF"/>
                </a:solidFill>
                <a:latin typeface="Barlow"/>
              </a:rPr>
              <a:t> Laura Polimadei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535273" y="4346739"/>
            <a:ext cx="5404445" cy="491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193"/>
              </a:lnSpc>
              <a:spcBef>
                <a:spcPct val="0"/>
              </a:spcBef>
            </a:pPr>
            <a:r>
              <a:rPr lang="en-US" sz="2722">
                <a:solidFill>
                  <a:srgbClr val="FFFFFF"/>
                </a:solidFill>
                <a:latin typeface="Barlow"/>
              </a:rPr>
              <a:t>laura.polimadei@unier.it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201778" y="1597286"/>
            <a:ext cx="8927448" cy="7736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205"/>
              </a:lnSpc>
              <a:spcBef>
                <a:spcPct val="0"/>
              </a:spcBef>
            </a:pPr>
            <a:r>
              <a:rPr lang="en-US" sz="4810">
                <a:solidFill>
                  <a:srgbClr val="171616"/>
                </a:solidFill>
                <a:latin typeface="Barlow Bold"/>
              </a:rPr>
              <a:t> CONTACTS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2201776" y="6517985"/>
            <a:ext cx="6541901" cy="1651835"/>
            <a:chOff x="0" y="0"/>
            <a:chExt cx="3419088" cy="863322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3419087" cy="863322"/>
            </a:xfrm>
            <a:custGeom>
              <a:avLst/>
              <a:gdLst/>
              <a:ahLst/>
              <a:cxnLst/>
              <a:rect l="l" t="t" r="r" b="b"/>
              <a:pathLst>
                <a:path w="3419087" h="863322">
                  <a:moveTo>
                    <a:pt x="0" y="0"/>
                  </a:moveTo>
                  <a:lnTo>
                    <a:pt x="3419087" y="0"/>
                  </a:lnTo>
                  <a:lnTo>
                    <a:pt x="3419087" y="863322"/>
                  </a:lnTo>
                  <a:lnTo>
                    <a:pt x="0" y="863322"/>
                  </a:lnTo>
                  <a:close/>
                </a:path>
              </a:pathLst>
            </a:custGeom>
            <a:solidFill>
              <a:srgbClr val="0071B6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26" name="Freeform 26"/>
          <p:cNvSpPr/>
          <p:nvPr/>
        </p:nvSpPr>
        <p:spPr>
          <a:xfrm>
            <a:off x="2605286" y="6767662"/>
            <a:ext cx="439884" cy="439884"/>
          </a:xfrm>
          <a:custGeom>
            <a:avLst/>
            <a:gdLst/>
            <a:ahLst/>
            <a:cxnLst/>
            <a:rect l="l" t="t" r="r" b="b"/>
            <a:pathLst>
              <a:path w="439884" h="439884">
                <a:moveTo>
                  <a:pt x="0" y="0"/>
                </a:moveTo>
                <a:lnTo>
                  <a:pt x="439884" y="0"/>
                </a:lnTo>
                <a:lnTo>
                  <a:pt x="439884" y="439884"/>
                </a:lnTo>
                <a:lnTo>
                  <a:pt x="0" y="43988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27" name="Freeform 27"/>
          <p:cNvSpPr/>
          <p:nvPr/>
        </p:nvSpPr>
        <p:spPr>
          <a:xfrm>
            <a:off x="2605286" y="7383604"/>
            <a:ext cx="439884" cy="439884"/>
          </a:xfrm>
          <a:custGeom>
            <a:avLst/>
            <a:gdLst/>
            <a:ahLst/>
            <a:cxnLst/>
            <a:rect l="l" t="t" r="r" b="b"/>
            <a:pathLst>
              <a:path w="439884" h="439884">
                <a:moveTo>
                  <a:pt x="0" y="0"/>
                </a:moveTo>
                <a:lnTo>
                  <a:pt x="439884" y="0"/>
                </a:lnTo>
                <a:lnTo>
                  <a:pt x="439884" y="439885"/>
                </a:lnTo>
                <a:lnTo>
                  <a:pt x="0" y="43988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28" name="TextBox 28"/>
          <p:cNvSpPr txBox="1"/>
          <p:nvPr/>
        </p:nvSpPr>
        <p:spPr>
          <a:xfrm>
            <a:off x="3535273" y="6741850"/>
            <a:ext cx="5404445" cy="491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193"/>
              </a:lnSpc>
              <a:spcBef>
                <a:spcPct val="0"/>
              </a:spcBef>
            </a:pPr>
            <a:r>
              <a:rPr lang="en-US" sz="2722" dirty="0">
                <a:solidFill>
                  <a:srgbClr val="FFFFFF"/>
                </a:solidFill>
                <a:latin typeface="Barlow"/>
              </a:rPr>
              <a:t>Prof. Aniello Merone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2201778" y="5775300"/>
            <a:ext cx="7671740" cy="4647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11"/>
              </a:lnSpc>
            </a:pPr>
            <a:r>
              <a:rPr lang="en-US" sz="2539" dirty="0">
                <a:solidFill>
                  <a:srgbClr val="171616"/>
                </a:solidFill>
                <a:latin typeface="Barlow"/>
              </a:rPr>
              <a:t>Responsible person at the receiving institution: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3535273" y="7331717"/>
            <a:ext cx="5404445" cy="491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193"/>
              </a:lnSpc>
              <a:spcBef>
                <a:spcPct val="0"/>
              </a:spcBef>
            </a:pPr>
            <a:r>
              <a:rPr lang="en-US" sz="2722" dirty="0">
                <a:solidFill>
                  <a:srgbClr val="FFFFFF"/>
                </a:solidFill>
                <a:latin typeface="Barlow"/>
              </a:rPr>
              <a:t>aniello.merone@unier.it</a:t>
            </a:r>
          </a:p>
        </p:txBody>
      </p:sp>
      <p:sp>
        <p:nvSpPr>
          <p:cNvPr id="31" name="Freeform 31"/>
          <p:cNvSpPr/>
          <p:nvPr/>
        </p:nvSpPr>
        <p:spPr>
          <a:xfrm>
            <a:off x="15946042" y="9258300"/>
            <a:ext cx="2047747" cy="749777"/>
          </a:xfrm>
          <a:custGeom>
            <a:avLst/>
            <a:gdLst/>
            <a:ahLst/>
            <a:cxnLst/>
            <a:rect l="l" t="t" r="r" b="b"/>
            <a:pathLst>
              <a:path w="2047747" h="749777">
                <a:moveTo>
                  <a:pt x="0" y="0"/>
                </a:moveTo>
                <a:lnTo>
                  <a:pt x="2047746" y="0"/>
                </a:lnTo>
                <a:lnTo>
                  <a:pt x="2047746" y="749777"/>
                </a:lnTo>
                <a:lnTo>
                  <a:pt x="0" y="74977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6201" t="-38038" r="-9113" b="-41345"/>
            </a:stretch>
          </a:blipFill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1999"/>
            </a:blip>
            <a:stretch>
              <a:fillRect t="-15175" b="-3342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Freeform 3"/>
          <p:cNvSpPr/>
          <p:nvPr/>
        </p:nvSpPr>
        <p:spPr>
          <a:xfrm>
            <a:off x="3789898" y="2921548"/>
            <a:ext cx="10708204" cy="4443905"/>
          </a:xfrm>
          <a:custGeom>
            <a:avLst/>
            <a:gdLst/>
            <a:ahLst/>
            <a:cxnLst/>
            <a:rect l="l" t="t" r="r" b="b"/>
            <a:pathLst>
              <a:path w="10708204" h="4443905">
                <a:moveTo>
                  <a:pt x="0" y="0"/>
                </a:moveTo>
                <a:lnTo>
                  <a:pt x="10708204" y="0"/>
                </a:lnTo>
                <a:lnTo>
                  <a:pt x="10708204" y="4443904"/>
                </a:lnTo>
                <a:lnTo>
                  <a:pt x="0" y="44439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77412" cy="977412"/>
            <a:chOff x="0" y="0"/>
            <a:chExt cx="1913890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1852994"/>
            <a:ext cx="9144000" cy="6581011"/>
            <a:chOff x="0" y="0"/>
            <a:chExt cx="12192000" cy="8774682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 t="9203" b="42816"/>
            <a:stretch>
              <a:fillRect/>
            </a:stretch>
          </p:blipFill>
          <p:spPr>
            <a:xfrm>
              <a:off x="0" y="0"/>
              <a:ext cx="12192000" cy="8774682"/>
            </a:xfrm>
            <a:prstGeom prst="rect">
              <a:avLst/>
            </a:prstGeom>
          </p:spPr>
        </p:pic>
      </p:grpSp>
      <p:sp>
        <p:nvSpPr>
          <p:cNvPr id="6" name="TextBox 6"/>
          <p:cNvSpPr txBox="1"/>
          <p:nvPr/>
        </p:nvSpPr>
        <p:spPr>
          <a:xfrm>
            <a:off x="10479066" y="1805369"/>
            <a:ext cx="6540060" cy="1554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05"/>
              </a:lnSpc>
            </a:pPr>
            <a:r>
              <a:rPr lang="en-US" sz="4810">
                <a:solidFill>
                  <a:srgbClr val="171616"/>
                </a:solidFill>
                <a:latin typeface="Barlow Bold"/>
              </a:rPr>
              <a:t>WHAT IS THE LEARNING AGREEMENT?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479066" y="4145671"/>
            <a:ext cx="6540060" cy="31114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93"/>
              </a:lnSpc>
            </a:pPr>
            <a:r>
              <a:rPr lang="en-US" sz="2722">
                <a:solidFill>
                  <a:srgbClr val="171616"/>
                </a:solidFill>
                <a:latin typeface="Barlow"/>
              </a:rPr>
              <a:t>The Learning Agreement (LA) is a document containing the </a:t>
            </a:r>
            <a:r>
              <a:rPr lang="en-US" sz="2722">
                <a:solidFill>
                  <a:srgbClr val="171616"/>
                </a:solidFill>
                <a:latin typeface="Barlow Bold"/>
              </a:rPr>
              <a:t>subjects</a:t>
            </a:r>
            <a:r>
              <a:rPr lang="en-US" sz="2722">
                <a:solidFill>
                  <a:srgbClr val="171616"/>
                </a:solidFill>
                <a:latin typeface="Barlow"/>
              </a:rPr>
              <a:t> that you are going to study at UER, </a:t>
            </a:r>
            <a:r>
              <a:rPr lang="en-US" sz="2722">
                <a:solidFill>
                  <a:srgbClr val="171616"/>
                </a:solidFill>
                <a:latin typeface="Barlow Bold"/>
              </a:rPr>
              <a:t>agreed</a:t>
            </a:r>
            <a:r>
              <a:rPr lang="en-US" sz="2722">
                <a:solidFill>
                  <a:srgbClr val="171616"/>
                </a:solidFill>
                <a:latin typeface="Barlow"/>
              </a:rPr>
              <a:t> among you, your home University and UER. </a:t>
            </a:r>
          </a:p>
          <a:p>
            <a:pPr algn="just">
              <a:lnSpc>
                <a:spcPts val="4193"/>
              </a:lnSpc>
            </a:pPr>
            <a:r>
              <a:rPr lang="en-US" sz="2722">
                <a:solidFill>
                  <a:srgbClr val="171616"/>
                </a:solidFill>
                <a:latin typeface="Barlow"/>
              </a:rPr>
              <a:t>It also contains the subjects that will be </a:t>
            </a:r>
            <a:r>
              <a:rPr lang="en-US" sz="2722">
                <a:solidFill>
                  <a:srgbClr val="171616"/>
                </a:solidFill>
                <a:latin typeface="Barlow Bold"/>
              </a:rPr>
              <a:t>recognized</a:t>
            </a:r>
            <a:r>
              <a:rPr lang="en-US" sz="2722">
                <a:solidFill>
                  <a:srgbClr val="171616"/>
                </a:solidFill>
                <a:latin typeface="Barlow"/>
              </a:rPr>
              <a:t> by your home University. </a:t>
            </a:r>
          </a:p>
        </p:txBody>
      </p:sp>
      <p:sp>
        <p:nvSpPr>
          <p:cNvPr id="8" name="Freeform 8"/>
          <p:cNvSpPr/>
          <p:nvPr/>
        </p:nvSpPr>
        <p:spPr>
          <a:xfrm>
            <a:off x="15946042" y="9258300"/>
            <a:ext cx="2047747" cy="749777"/>
          </a:xfrm>
          <a:custGeom>
            <a:avLst/>
            <a:gdLst/>
            <a:ahLst/>
            <a:cxnLst/>
            <a:rect l="l" t="t" r="r" b="b"/>
            <a:pathLst>
              <a:path w="2047747" h="749777">
                <a:moveTo>
                  <a:pt x="0" y="0"/>
                </a:moveTo>
                <a:lnTo>
                  <a:pt x="2047746" y="0"/>
                </a:lnTo>
                <a:lnTo>
                  <a:pt x="2047746" y="749777"/>
                </a:lnTo>
                <a:lnTo>
                  <a:pt x="0" y="7497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201" t="-38038" r="-9113" b="-41345"/>
            </a:stretch>
          </a:blipFill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6127445" cy="10287000"/>
            <a:chOff x="0" y="0"/>
            <a:chExt cx="8169926" cy="13716000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8169926" cy="13716000"/>
            </a:xfrm>
            <a:prstGeom prst="rect">
              <a:avLst/>
            </a:prstGeom>
            <a:solidFill>
              <a:srgbClr val="0071B6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0761571" y="2754040"/>
            <a:ext cx="6497729" cy="4705374"/>
            <a:chOff x="0" y="0"/>
            <a:chExt cx="8663638" cy="6273833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 r="22939"/>
            <a:stretch>
              <a:fillRect/>
            </a:stretch>
          </p:blipFill>
          <p:spPr>
            <a:xfrm>
              <a:off x="0" y="0"/>
              <a:ext cx="8663638" cy="6273833"/>
            </a:xfrm>
            <a:prstGeom prst="rect">
              <a:avLst/>
            </a:prstGeom>
          </p:spPr>
        </p:pic>
      </p:grpSp>
      <p:grpSp>
        <p:nvGrpSpPr>
          <p:cNvPr id="6" name="Group 6"/>
          <p:cNvGrpSpPr/>
          <p:nvPr/>
        </p:nvGrpSpPr>
        <p:grpSpPr>
          <a:xfrm>
            <a:off x="0" y="0"/>
            <a:ext cx="977412" cy="977412"/>
            <a:chOff x="0" y="0"/>
            <a:chExt cx="1913890" cy="191389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8" name="Freeform 8"/>
          <p:cNvSpPr/>
          <p:nvPr/>
        </p:nvSpPr>
        <p:spPr>
          <a:xfrm>
            <a:off x="6860870" y="2744515"/>
            <a:ext cx="3607277" cy="4705374"/>
          </a:xfrm>
          <a:custGeom>
            <a:avLst/>
            <a:gdLst/>
            <a:ahLst/>
            <a:cxnLst/>
            <a:rect l="l" t="t" r="r" b="b"/>
            <a:pathLst>
              <a:path w="3607277" h="4705374">
                <a:moveTo>
                  <a:pt x="0" y="0"/>
                </a:moveTo>
                <a:lnTo>
                  <a:pt x="3607277" y="0"/>
                </a:lnTo>
                <a:lnTo>
                  <a:pt x="3607277" y="4705374"/>
                </a:lnTo>
                <a:lnTo>
                  <a:pt x="0" y="47053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9" name="Group 9"/>
          <p:cNvGrpSpPr/>
          <p:nvPr/>
        </p:nvGrpSpPr>
        <p:grpSpPr>
          <a:xfrm>
            <a:off x="6890351" y="1975442"/>
            <a:ext cx="3577796" cy="614734"/>
            <a:chOff x="0" y="0"/>
            <a:chExt cx="11944967" cy="205237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944966" cy="2052375"/>
            </a:xfrm>
            <a:custGeom>
              <a:avLst/>
              <a:gdLst/>
              <a:ahLst/>
              <a:cxnLst/>
              <a:rect l="l" t="t" r="r" b="b"/>
              <a:pathLst>
                <a:path w="11944966" h="2052375">
                  <a:moveTo>
                    <a:pt x="0" y="0"/>
                  </a:moveTo>
                  <a:lnTo>
                    <a:pt x="11944966" y="0"/>
                  </a:lnTo>
                  <a:lnTo>
                    <a:pt x="11944966" y="2052375"/>
                  </a:lnTo>
                  <a:lnTo>
                    <a:pt x="0" y="2052375"/>
                  </a:ln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761571" y="1984967"/>
            <a:ext cx="6497729" cy="614734"/>
            <a:chOff x="0" y="0"/>
            <a:chExt cx="21693566" cy="205237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1693566" cy="2052375"/>
            </a:xfrm>
            <a:custGeom>
              <a:avLst/>
              <a:gdLst/>
              <a:ahLst/>
              <a:cxnLst/>
              <a:rect l="l" t="t" r="r" b="b"/>
              <a:pathLst>
                <a:path w="21693566" h="2052375">
                  <a:moveTo>
                    <a:pt x="0" y="0"/>
                  </a:moveTo>
                  <a:lnTo>
                    <a:pt x="21693566" y="0"/>
                  </a:lnTo>
                  <a:lnTo>
                    <a:pt x="21693566" y="2052375"/>
                  </a:lnTo>
                  <a:lnTo>
                    <a:pt x="0" y="2052375"/>
                  </a:ln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3" name="Freeform 13"/>
          <p:cNvSpPr/>
          <p:nvPr/>
        </p:nvSpPr>
        <p:spPr>
          <a:xfrm>
            <a:off x="15946042" y="9258300"/>
            <a:ext cx="2047747" cy="749777"/>
          </a:xfrm>
          <a:custGeom>
            <a:avLst/>
            <a:gdLst/>
            <a:ahLst/>
            <a:cxnLst/>
            <a:rect l="l" t="t" r="r" b="b"/>
            <a:pathLst>
              <a:path w="2047747" h="749777">
                <a:moveTo>
                  <a:pt x="0" y="0"/>
                </a:moveTo>
                <a:lnTo>
                  <a:pt x="2047746" y="0"/>
                </a:lnTo>
                <a:lnTo>
                  <a:pt x="2047746" y="749777"/>
                </a:lnTo>
                <a:lnTo>
                  <a:pt x="0" y="74977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201" t="-38038" r="-9113" b="-41345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4" name="TextBox 14"/>
          <p:cNvSpPr txBox="1"/>
          <p:nvPr/>
        </p:nvSpPr>
        <p:spPr>
          <a:xfrm>
            <a:off x="1426986" y="1851617"/>
            <a:ext cx="4700459" cy="2335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205"/>
              </a:lnSpc>
            </a:pPr>
            <a:r>
              <a:rPr lang="en-US" sz="4810" u="none" strike="noStrike">
                <a:solidFill>
                  <a:srgbClr val="FFFFFF"/>
                </a:solidFill>
                <a:latin typeface="Barlow Bold"/>
              </a:rPr>
              <a:t>TYPES OF LEARNING AGREEMENT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426986" y="4494084"/>
            <a:ext cx="4257379" cy="958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879"/>
              </a:lnSpc>
              <a:spcBef>
                <a:spcPct val="0"/>
              </a:spcBef>
            </a:pPr>
            <a:r>
              <a:rPr lang="en-US" sz="2770">
                <a:solidFill>
                  <a:srgbClr val="FFFFFF"/>
                </a:solidFill>
                <a:latin typeface="Barlow Medium"/>
              </a:rPr>
              <a:t>ERASMUS+ STUDENTS (EUROPEAN UNION)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890351" y="2084207"/>
            <a:ext cx="3577796" cy="349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81"/>
              </a:lnSpc>
              <a:spcBef>
                <a:spcPct val="0"/>
              </a:spcBef>
            </a:pPr>
            <a:r>
              <a:rPr lang="en-US" sz="1987" spc="250">
                <a:solidFill>
                  <a:srgbClr val="FFFFFF"/>
                </a:solidFill>
                <a:latin typeface="Barlow Ultra-Bold"/>
              </a:rPr>
              <a:t>PAPER-BASED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761571" y="2093732"/>
            <a:ext cx="6497729" cy="349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81"/>
              </a:lnSpc>
              <a:spcBef>
                <a:spcPct val="0"/>
              </a:spcBef>
            </a:pPr>
            <a:r>
              <a:rPr lang="en-US" sz="1987" spc="250">
                <a:solidFill>
                  <a:srgbClr val="FFFFFF"/>
                </a:solidFill>
                <a:latin typeface="Barlow Ultra-Bold"/>
              </a:rPr>
              <a:t>ONLINE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984831" y="7602289"/>
            <a:ext cx="6032709" cy="1099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52"/>
              </a:lnSpc>
              <a:spcBef>
                <a:spcPct val="0"/>
              </a:spcBef>
            </a:pPr>
            <a:r>
              <a:rPr lang="en-US" sz="2109">
                <a:solidFill>
                  <a:srgbClr val="000000"/>
                </a:solidFill>
                <a:latin typeface="Barlow"/>
              </a:rPr>
              <a:t>Erasmus+ students need to submit either the paper-based Learning Agreement OR the OLA (not both), according to what their home university indicates.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6127445" cy="10287000"/>
            <a:chOff x="0" y="0"/>
            <a:chExt cx="8169926" cy="13716000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8169926" cy="13716000"/>
            </a:xfrm>
            <a:prstGeom prst="rect">
              <a:avLst/>
            </a:prstGeom>
            <a:solidFill>
              <a:srgbClr val="0071B6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977412" cy="977412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6" name="Freeform 6"/>
          <p:cNvSpPr/>
          <p:nvPr/>
        </p:nvSpPr>
        <p:spPr>
          <a:xfrm>
            <a:off x="8109096" y="2816142"/>
            <a:ext cx="7836946" cy="6041600"/>
          </a:xfrm>
          <a:custGeom>
            <a:avLst/>
            <a:gdLst/>
            <a:ahLst/>
            <a:cxnLst/>
            <a:rect l="l" t="t" r="r" b="b"/>
            <a:pathLst>
              <a:path w="7836946" h="6041600">
                <a:moveTo>
                  <a:pt x="0" y="0"/>
                </a:moveTo>
                <a:lnTo>
                  <a:pt x="7836946" y="0"/>
                </a:lnTo>
                <a:lnTo>
                  <a:pt x="7836946" y="6041600"/>
                </a:lnTo>
                <a:lnTo>
                  <a:pt x="0" y="6041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7" name="Group 7"/>
          <p:cNvGrpSpPr/>
          <p:nvPr/>
        </p:nvGrpSpPr>
        <p:grpSpPr>
          <a:xfrm>
            <a:off x="8109096" y="2047070"/>
            <a:ext cx="7836946" cy="614734"/>
            <a:chOff x="0" y="0"/>
            <a:chExt cx="26164728" cy="205237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6164729" cy="2052375"/>
            </a:xfrm>
            <a:custGeom>
              <a:avLst/>
              <a:gdLst/>
              <a:ahLst/>
              <a:cxnLst/>
              <a:rect l="l" t="t" r="r" b="b"/>
              <a:pathLst>
                <a:path w="26164729" h="2052375">
                  <a:moveTo>
                    <a:pt x="0" y="0"/>
                  </a:moveTo>
                  <a:lnTo>
                    <a:pt x="26164729" y="0"/>
                  </a:lnTo>
                  <a:lnTo>
                    <a:pt x="26164729" y="2052375"/>
                  </a:lnTo>
                  <a:lnTo>
                    <a:pt x="0" y="2052375"/>
                  </a:ln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9" name="Freeform 9"/>
          <p:cNvSpPr/>
          <p:nvPr/>
        </p:nvSpPr>
        <p:spPr>
          <a:xfrm>
            <a:off x="15946042" y="9258300"/>
            <a:ext cx="2047747" cy="749777"/>
          </a:xfrm>
          <a:custGeom>
            <a:avLst/>
            <a:gdLst/>
            <a:ahLst/>
            <a:cxnLst/>
            <a:rect l="l" t="t" r="r" b="b"/>
            <a:pathLst>
              <a:path w="2047747" h="749777">
                <a:moveTo>
                  <a:pt x="0" y="0"/>
                </a:moveTo>
                <a:lnTo>
                  <a:pt x="2047746" y="0"/>
                </a:lnTo>
                <a:lnTo>
                  <a:pt x="2047746" y="749777"/>
                </a:lnTo>
                <a:lnTo>
                  <a:pt x="0" y="7497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201" t="-38038" r="-9113" b="-41345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0" name="TextBox 10"/>
          <p:cNvSpPr txBox="1"/>
          <p:nvPr/>
        </p:nvSpPr>
        <p:spPr>
          <a:xfrm>
            <a:off x="1426986" y="1851617"/>
            <a:ext cx="4700459" cy="2335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205"/>
              </a:lnSpc>
            </a:pPr>
            <a:r>
              <a:rPr lang="en-US" sz="4810" u="none" strike="noStrike">
                <a:solidFill>
                  <a:srgbClr val="FFFFFF"/>
                </a:solidFill>
                <a:latin typeface="Barlow Bold"/>
              </a:rPr>
              <a:t>TYPES OF LEARNING AGREEMENT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426986" y="4494084"/>
            <a:ext cx="4257379" cy="958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879"/>
              </a:lnSpc>
              <a:spcBef>
                <a:spcPct val="0"/>
              </a:spcBef>
            </a:pPr>
            <a:r>
              <a:rPr lang="en-US" sz="2770">
                <a:solidFill>
                  <a:srgbClr val="FFFFFF"/>
                </a:solidFill>
                <a:latin typeface="Barlow Medium"/>
              </a:rPr>
              <a:t>ANÁHUAC STUDENTS (MEXICO)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109096" y="2155835"/>
            <a:ext cx="7836946" cy="349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81"/>
              </a:lnSpc>
              <a:spcBef>
                <a:spcPct val="0"/>
              </a:spcBef>
            </a:pPr>
            <a:r>
              <a:rPr lang="en-US" sz="1987" spc="250">
                <a:solidFill>
                  <a:srgbClr val="FFFFFF"/>
                </a:solidFill>
                <a:latin typeface="Barlow Ultra-Bold"/>
              </a:rPr>
              <a:t>PAPER-BASED DICTAMEN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6127445" cy="10287000"/>
            <a:chOff x="0" y="0"/>
            <a:chExt cx="8169926" cy="13716000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8169926" cy="13716000"/>
            </a:xfrm>
            <a:prstGeom prst="rect">
              <a:avLst/>
            </a:prstGeom>
            <a:solidFill>
              <a:srgbClr val="0071B6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977412" cy="977412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6" name="Freeform 6"/>
          <p:cNvSpPr/>
          <p:nvPr/>
        </p:nvSpPr>
        <p:spPr>
          <a:xfrm>
            <a:off x="15946042" y="9258300"/>
            <a:ext cx="2047747" cy="749777"/>
          </a:xfrm>
          <a:custGeom>
            <a:avLst/>
            <a:gdLst/>
            <a:ahLst/>
            <a:cxnLst/>
            <a:rect l="l" t="t" r="r" b="b"/>
            <a:pathLst>
              <a:path w="2047747" h="749777">
                <a:moveTo>
                  <a:pt x="0" y="0"/>
                </a:moveTo>
                <a:lnTo>
                  <a:pt x="2047746" y="0"/>
                </a:lnTo>
                <a:lnTo>
                  <a:pt x="2047746" y="749777"/>
                </a:lnTo>
                <a:lnTo>
                  <a:pt x="0" y="7497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201" t="-38038" r="-9113" b="-41345"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7" name="Group 7"/>
          <p:cNvGrpSpPr/>
          <p:nvPr/>
        </p:nvGrpSpPr>
        <p:grpSpPr>
          <a:xfrm>
            <a:off x="1426986" y="1899242"/>
            <a:ext cx="4700459" cy="4038939"/>
            <a:chOff x="0" y="0"/>
            <a:chExt cx="6267279" cy="5385252"/>
          </a:xfrm>
        </p:grpSpPr>
        <p:sp>
          <p:nvSpPr>
            <p:cNvPr id="8" name="TextBox 8"/>
            <p:cNvSpPr txBox="1"/>
            <p:nvPr/>
          </p:nvSpPr>
          <p:spPr>
            <a:xfrm>
              <a:off x="0" y="-47625"/>
              <a:ext cx="6267279" cy="30985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6205"/>
                </a:lnSpc>
              </a:pPr>
              <a:r>
                <a:rPr lang="en-US" sz="4810" u="none" strike="noStrike">
                  <a:solidFill>
                    <a:srgbClr val="FFFFFF"/>
                  </a:solidFill>
                  <a:latin typeface="Barlow Bold"/>
                </a:rPr>
                <a:t>TYPES OF LEARNING AGREEMENT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478840"/>
              <a:ext cx="5676505" cy="1906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879"/>
                </a:lnSpc>
                <a:spcBef>
                  <a:spcPct val="0"/>
                </a:spcBef>
              </a:pPr>
              <a:r>
                <a:rPr lang="en-US" sz="2770">
                  <a:solidFill>
                    <a:srgbClr val="FFFFFF"/>
                  </a:solidFill>
                  <a:latin typeface="Barlow Medium"/>
                </a:rPr>
                <a:t>OTHER TYPES OF LEARNING AGREEMENTS (CHILE, KOREA, ETC)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7856543" y="2201561"/>
            <a:ext cx="251339" cy="251339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8490911" y="1989019"/>
            <a:ext cx="8209809" cy="12339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967"/>
              </a:lnSpc>
              <a:spcBef>
                <a:spcPct val="0"/>
              </a:spcBef>
            </a:pPr>
            <a:r>
              <a:rPr lang="en-US" sz="3548">
                <a:solidFill>
                  <a:srgbClr val="000000"/>
                </a:solidFill>
                <a:latin typeface="Barlow"/>
              </a:rPr>
              <a:t>Ask your home University for your local Learning Agreement form.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7856543" y="4393990"/>
            <a:ext cx="251339" cy="251339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8490911" y="4163736"/>
            <a:ext cx="8209809" cy="2491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968"/>
              </a:lnSpc>
              <a:spcBef>
                <a:spcPct val="0"/>
              </a:spcBef>
            </a:pPr>
            <a:r>
              <a:rPr lang="en-US" sz="3549">
                <a:solidFill>
                  <a:srgbClr val="000000"/>
                </a:solidFill>
                <a:latin typeface="Barlow"/>
              </a:rPr>
              <a:t>All Learning Agreement forms have the same parts (personal data, courses at sending institution, courses at receiving institution &amp; signatures).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77412" cy="977412"/>
            <a:chOff x="0" y="0"/>
            <a:chExt cx="1913890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9801590" y="0"/>
            <a:ext cx="8486410" cy="5143500"/>
            <a:chOff x="0" y="0"/>
            <a:chExt cx="11315214" cy="6858000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 t="4543" b="4543"/>
            <a:stretch>
              <a:fillRect/>
            </a:stretch>
          </p:blipFill>
          <p:spPr>
            <a:xfrm>
              <a:off x="0" y="0"/>
              <a:ext cx="11315214" cy="6858000"/>
            </a:xfrm>
            <a:prstGeom prst="rect">
              <a:avLst/>
            </a:prstGeom>
          </p:spPr>
        </p:pic>
      </p:grpSp>
      <p:grpSp>
        <p:nvGrpSpPr>
          <p:cNvPr id="6" name="Group 6"/>
          <p:cNvGrpSpPr/>
          <p:nvPr/>
        </p:nvGrpSpPr>
        <p:grpSpPr>
          <a:xfrm>
            <a:off x="9801590" y="5143500"/>
            <a:ext cx="8486410" cy="5143500"/>
            <a:chOff x="0" y="0"/>
            <a:chExt cx="11315214" cy="6858000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/>
            <a:srcRect t="4543" b="4543"/>
            <a:stretch>
              <a:fillRect/>
            </a:stretch>
          </p:blipFill>
          <p:spPr>
            <a:xfrm>
              <a:off x="0" y="0"/>
              <a:ext cx="11315214" cy="6858000"/>
            </a:xfrm>
            <a:prstGeom prst="rect">
              <a:avLst/>
            </a:prstGeom>
          </p:spPr>
        </p:pic>
      </p:grpSp>
      <p:sp>
        <p:nvSpPr>
          <p:cNvPr id="8" name="TextBox 8"/>
          <p:cNvSpPr txBox="1"/>
          <p:nvPr/>
        </p:nvSpPr>
        <p:spPr>
          <a:xfrm>
            <a:off x="2064768" y="2017988"/>
            <a:ext cx="7736821" cy="1554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205"/>
              </a:lnSpc>
              <a:spcBef>
                <a:spcPct val="0"/>
              </a:spcBef>
            </a:pPr>
            <a:r>
              <a:rPr lang="en-US" sz="4810" u="none" strike="noStrike">
                <a:solidFill>
                  <a:srgbClr val="171616"/>
                </a:solidFill>
                <a:latin typeface="Barlow Bold"/>
              </a:rPr>
              <a:t>PARTS OF THE LEARNING AGREEMENT/DICTAMEN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064768" y="4952705"/>
            <a:ext cx="6895611" cy="855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421"/>
              </a:lnSpc>
              <a:spcBef>
                <a:spcPct val="0"/>
              </a:spcBef>
            </a:pPr>
            <a:r>
              <a:rPr lang="en-US" sz="2443" u="none" strike="noStrike" dirty="0">
                <a:solidFill>
                  <a:srgbClr val="000000"/>
                </a:solidFill>
                <a:latin typeface="Barlow"/>
              </a:rPr>
              <a:t>Provisional subjects </a:t>
            </a:r>
          </a:p>
          <a:p>
            <a:pPr marL="0" lvl="0" indent="0" algn="just">
              <a:lnSpc>
                <a:spcPts val="3421"/>
              </a:lnSpc>
              <a:spcBef>
                <a:spcPct val="0"/>
              </a:spcBef>
            </a:pPr>
            <a:r>
              <a:rPr lang="en-US" sz="2443" u="none" strike="noStrike" dirty="0">
                <a:solidFill>
                  <a:srgbClr val="000000"/>
                </a:solidFill>
                <a:latin typeface="Barlow"/>
              </a:rPr>
              <a:t>Deadline: 1</a:t>
            </a:r>
            <a:r>
              <a:rPr lang="en-US" sz="2443" u="none" strike="noStrike" baseline="30000" dirty="0">
                <a:solidFill>
                  <a:srgbClr val="000000"/>
                </a:solidFill>
                <a:latin typeface="Barlow"/>
              </a:rPr>
              <a:t>st</a:t>
            </a:r>
            <a:r>
              <a:rPr lang="en-US" sz="2443" u="none" strike="noStrike" dirty="0">
                <a:solidFill>
                  <a:srgbClr val="000000"/>
                </a:solidFill>
                <a:latin typeface="Barlow"/>
              </a:rPr>
              <a:t> February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064768" y="4258533"/>
            <a:ext cx="7442735" cy="4111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34"/>
              </a:lnSpc>
            </a:pPr>
            <a:r>
              <a:rPr lang="en-US" sz="2381">
                <a:solidFill>
                  <a:srgbClr val="F29223"/>
                </a:solidFill>
                <a:latin typeface="Barlow Bold"/>
              </a:rPr>
              <a:t>1. Learning Agreement Before Mobility/Predictamen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064768" y="7239712"/>
            <a:ext cx="6895611" cy="855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21"/>
              </a:lnSpc>
            </a:pPr>
            <a:r>
              <a:rPr lang="en-US" sz="2443" dirty="0">
                <a:solidFill>
                  <a:srgbClr val="000000"/>
                </a:solidFill>
                <a:latin typeface="Barlow"/>
              </a:rPr>
              <a:t>Definitive subjects </a:t>
            </a:r>
          </a:p>
          <a:p>
            <a:pPr marL="0" lvl="0" indent="0" algn="just">
              <a:lnSpc>
                <a:spcPts val="3421"/>
              </a:lnSpc>
              <a:spcBef>
                <a:spcPct val="0"/>
              </a:spcBef>
            </a:pPr>
            <a:r>
              <a:rPr lang="en-US" sz="2443" dirty="0">
                <a:solidFill>
                  <a:srgbClr val="000000"/>
                </a:solidFill>
                <a:latin typeface="Barlow"/>
              </a:rPr>
              <a:t>Deadline: 1</a:t>
            </a:r>
            <a:r>
              <a:rPr lang="en-US" sz="2443" baseline="30000" dirty="0">
                <a:solidFill>
                  <a:srgbClr val="000000"/>
                </a:solidFill>
                <a:latin typeface="Barlow"/>
              </a:rPr>
              <a:t>st</a:t>
            </a:r>
            <a:r>
              <a:rPr lang="en-US" sz="2443" dirty="0">
                <a:solidFill>
                  <a:srgbClr val="000000"/>
                </a:solidFill>
                <a:latin typeface="Barlow"/>
              </a:rPr>
              <a:t> March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064768" y="6542004"/>
            <a:ext cx="7442735" cy="4111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34"/>
              </a:lnSpc>
            </a:pPr>
            <a:r>
              <a:rPr lang="en-US" sz="2381">
                <a:solidFill>
                  <a:srgbClr val="F29223"/>
                </a:solidFill>
                <a:latin typeface="Barlow Bold"/>
              </a:rPr>
              <a:t>2. Learning Agreement During Mobility/Dictamen Final </a:t>
            </a:r>
          </a:p>
        </p:txBody>
      </p:sp>
      <p:sp>
        <p:nvSpPr>
          <p:cNvPr id="13" name="Freeform 13"/>
          <p:cNvSpPr/>
          <p:nvPr/>
        </p:nvSpPr>
        <p:spPr>
          <a:xfrm>
            <a:off x="15946042" y="9258300"/>
            <a:ext cx="2047747" cy="749777"/>
          </a:xfrm>
          <a:custGeom>
            <a:avLst/>
            <a:gdLst/>
            <a:ahLst/>
            <a:cxnLst/>
            <a:rect l="l" t="t" r="r" b="b"/>
            <a:pathLst>
              <a:path w="2047747" h="749777">
                <a:moveTo>
                  <a:pt x="0" y="0"/>
                </a:moveTo>
                <a:lnTo>
                  <a:pt x="2047746" y="0"/>
                </a:lnTo>
                <a:lnTo>
                  <a:pt x="2047746" y="749777"/>
                </a:lnTo>
                <a:lnTo>
                  <a:pt x="0" y="74977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201" t="-38038" r="-9113" b="-41345"/>
            </a:stretch>
          </a:blipFill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77412" cy="977412"/>
            <a:chOff x="0" y="0"/>
            <a:chExt cx="1913890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2064768" y="5043457"/>
            <a:ext cx="315451" cy="315451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9841D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064768" y="6312920"/>
            <a:ext cx="315451" cy="315451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D02D07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064768" y="7582382"/>
            <a:ext cx="315451" cy="315451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024FF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5946042" y="9258300"/>
            <a:ext cx="2047747" cy="749777"/>
          </a:xfrm>
          <a:custGeom>
            <a:avLst/>
            <a:gdLst/>
            <a:ahLst/>
            <a:cxnLst/>
            <a:rect l="l" t="t" r="r" b="b"/>
            <a:pathLst>
              <a:path w="2047747" h="749777">
                <a:moveTo>
                  <a:pt x="0" y="0"/>
                </a:moveTo>
                <a:lnTo>
                  <a:pt x="2047746" y="0"/>
                </a:lnTo>
                <a:lnTo>
                  <a:pt x="2047746" y="749777"/>
                </a:lnTo>
                <a:lnTo>
                  <a:pt x="0" y="7497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201" t="-38038" r="-9113" b="-41345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>
          <a:xfrm>
            <a:off x="11375685" y="352420"/>
            <a:ext cx="6618103" cy="8632731"/>
          </a:xfrm>
          <a:custGeom>
            <a:avLst/>
            <a:gdLst/>
            <a:ahLst/>
            <a:cxnLst/>
            <a:rect l="l" t="t" r="r" b="b"/>
            <a:pathLst>
              <a:path w="6618103" h="8632731">
                <a:moveTo>
                  <a:pt x="0" y="0"/>
                </a:moveTo>
                <a:lnTo>
                  <a:pt x="6618103" y="0"/>
                </a:lnTo>
                <a:lnTo>
                  <a:pt x="6618103" y="8632732"/>
                </a:lnTo>
                <a:lnTo>
                  <a:pt x="0" y="86327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2" name="TextBox 12"/>
          <p:cNvSpPr txBox="1"/>
          <p:nvPr/>
        </p:nvSpPr>
        <p:spPr>
          <a:xfrm>
            <a:off x="2860951" y="4929031"/>
            <a:ext cx="7397725" cy="472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870"/>
              </a:lnSpc>
              <a:spcBef>
                <a:spcPct val="0"/>
              </a:spcBef>
            </a:pPr>
            <a:r>
              <a:rPr lang="en-US" sz="2764" u="none" strike="noStrike">
                <a:solidFill>
                  <a:srgbClr val="09841D"/>
                </a:solidFill>
                <a:latin typeface="Barlow Bold"/>
              </a:rPr>
              <a:t>Subjects at UER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860951" y="6198494"/>
            <a:ext cx="8112029" cy="472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870"/>
              </a:lnSpc>
              <a:spcBef>
                <a:spcPct val="0"/>
              </a:spcBef>
            </a:pPr>
            <a:r>
              <a:rPr lang="en-US" sz="2764" u="none" strike="noStrike">
                <a:solidFill>
                  <a:srgbClr val="D02D07"/>
                </a:solidFill>
                <a:latin typeface="Barlow Bold"/>
              </a:rPr>
              <a:t>Recognized subjects at your home university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860951" y="7467956"/>
            <a:ext cx="7397725" cy="472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870"/>
              </a:lnSpc>
              <a:spcBef>
                <a:spcPct val="0"/>
              </a:spcBef>
            </a:pPr>
            <a:r>
              <a:rPr lang="en-US" sz="2764" u="none" strike="noStrike">
                <a:solidFill>
                  <a:srgbClr val="0024FF"/>
                </a:solidFill>
                <a:latin typeface="Barlow Bold"/>
              </a:rPr>
              <a:t>Signatures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064768" y="2017988"/>
            <a:ext cx="7736821" cy="1554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205"/>
              </a:lnSpc>
              <a:spcBef>
                <a:spcPct val="0"/>
              </a:spcBef>
            </a:pPr>
            <a:r>
              <a:rPr lang="en-US" sz="4810">
                <a:solidFill>
                  <a:srgbClr val="171616"/>
                </a:solidFill>
                <a:latin typeface="Barlow Bold"/>
              </a:rPr>
              <a:t>LA BEFORE MOBILITY/PREDICTAMEN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77412" cy="977412"/>
            <a:chOff x="0" y="0"/>
            <a:chExt cx="1913890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2064768" y="5043457"/>
            <a:ext cx="315451" cy="315451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9841D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064768" y="6312920"/>
            <a:ext cx="315451" cy="315451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972677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064768" y="7582382"/>
            <a:ext cx="315451" cy="315451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6ADEA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5946042" y="9258300"/>
            <a:ext cx="2047747" cy="749777"/>
          </a:xfrm>
          <a:custGeom>
            <a:avLst/>
            <a:gdLst/>
            <a:ahLst/>
            <a:cxnLst/>
            <a:rect l="l" t="t" r="r" b="b"/>
            <a:pathLst>
              <a:path w="2047747" h="749777">
                <a:moveTo>
                  <a:pt x="0" y="0"/>
                </a:moveTo>
                <a:lnTo>
                  <a:pt x="2047746" y="0"/>
                </a:lnTo>
                <a:lnTo>
                  <a:pt x="2047746" y="749777"/>
                </a:lnTo>
                <a:lnTo>
                  <a:pt x="0" y="7497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201" t="-38038" r="-9113" b="-41345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1" name="TextBox 11"/>
          <p:cNvSpPr txBox="1"/>
          <p:nvPr/>
        </p:nvSpPr>
        <p:spPr>
          <a:xfrm>
            <a:off x="2860951" y="4929031"/>
            <a:ext cx="7397725" cy="472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870"/>
              </a:lnSpc>
              <a:spcBef>
                <a:spcPct val="0"/>
              </a:spcBef>
            </a:pPr>
            <a:r>
              <a:rPr lang="en-US" sz="2764" u="none" strike="noStrike">
                <a:solidFill>
                  <a:srgbClr val="09841D"/>
                </a:solidFill>
                <a:latin typeface="Barlow Bold"/>
              </a:rPr>
              <a:t>Subjects at UER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860951" y="6198494"/>
            <a:ext cx="8112029" cy="472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870"/>
              </a:lnSpc>
              <a:spcBef>
                <a:spcPct val="0"/>
              </a:spcBef>
            </a:pPr>
            <a:r>
              <a:rPr lang="en-US" sz="2764" u="none" strike="noStrike">
                <a:solidFill>
                  <a:srgbClr val="972677"/>
                </a:solidFill>
                <a:latin typeface="Barlow Bold"/>
              </a:rPr>
              <a:t>Recognized subjects at your home university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860951" y="7467956"/>
            <a:ext cx="7397725" cy="472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870"/>
              </a:lnSpc>
              <a:spcBef>
                <a:spcPct val="0"/>
              </a:spcBef>
            </a:pPr>
            <a:r>
              <a:rPr lang="en-US" sz="2764" u="none" strike="noStrike">
                <a:solidFill>
                  <a:srgbClr val="26ADEA"/>
                </a:solidFill>
                <a:latin typeface="Barlow Bold"/>
              </a:rPr>
              <a:t>Signatures</a:t>
            </a:r>
          </a:p>
        </p:txBody>
      </p:sp>
      <p:sp>
        <p:nvSpPr>
          <p:cNvPr id="14" name="Freeform 14"/>
          <p:cNvSpPr/>
          <p:nvPr/>
        </p:nvSpPr>
        <p:spPr>
          <a:xfrm>
            <a:off x="10258676" y="2664286"/>
            <a:ext cx="7545425" cy="4958428"/>
          </a:xfrm>
          <a:custGeom>
            <a:avLst/>
            <a:gdLst/>
            <a:ahLst/>
            <a:cxnLst/>
            <a:rect l="l" t="t" r="r" b="b"/>
            <a:pathLst>
              <a:path w="7545425" h="4958428">
                <a:moveTo>
                  <a:pt x="0" y="0"/>
                </a:moveTo>
                <a:lnTo>
                  <a:pt x="7545425" y="0"/>
                </a:lnTo>
                <a:lnTo>
                  <a:pt x="7545425" y="4958428"/>
                </a:lnTo>
                <a:lnTo>
                  <a:pt x="0" y="49584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2115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5" name="TextBox 15"/>
          <p:cNvSpPr txBox="1"/>
          <p:nvPr/>
        </p:nvSpPr>
        <p:spPr>
          <a:xfrm>
            <a:off x="2064768" y="2017988"/>
            <a:ext cx="7736821" cy="1554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205"/>
              </a:lnSpc>
              <a:spcBef>
                <a:spcPct val="0"/>
              </a:spcBef>
            </a:pPr>
            <a:r>
              <a:rPr lang="en-US" sz="4810">
                <a:solidFill>
                  <a:srgbClr val="171616"/>
                </a:solidFill>
                <a:latin typeface="Barlow Bold"/>
              </a:rPr>
              <a:t>LA BEFORE MOBILITY/PREDICTAMEN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77412" cy="977412"/>
            <a:chOff x="0" y="0"/>
            <a:chExt cx="1913890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2064768" y="5043457"/>
            <a:ext cx="315451" cy="315451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9841D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064768" y="6312920"/>
            <a:ext cx="315451" cy="315451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972677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064768" y="7582382"/>
            <a:ext cx="315451" cy="315451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6ADEA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5946042" y="9258300"/>
            <a:ext cx="2047747" cy="749777"/>
          </a:xfrm>
          <a:custGeom>
            <a:avLst/>
            <a:gdLst/>
            <a:ahLst/>
            <a:cxnLst/>
            <a:rect l="l" t="t" r="r" b="b"/>
            <a:pathLst>
              <a:path w="2047747" h="749777">
                <a:moveTo>
                  <a:pt x="0" y="0"/>
                </a:moveTo>
                <a:lnTo>
                  <a:pt x="2047746" y="0"/>
                </a:lnTo>
                <a:lnTo>
                  <a:pt x="2047746" y="749777"/>
                </a:lnTo>
                <a:lnTo>
                  <a:pt x="0" y="7497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201" t="-38038" r="-9113" b="-41345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1" name="TextBox 11"/>
          <p:cNvSpPr txBox="1"/>
          <p:nvPr/>
        </p:nvSpPr>
        <p:spPr>
          <a:xfrm>
            <a:off x="2860951" y="4929031"/>
            <a:ext cx="7397725" cy="472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870"/>
              </a:lnSpc>
              <a:spcBef>
                <a:spcPct val="0"/>
              </a:spcBef>
            </a:pPr>
            <a:r>
              <a:rPr lang="en-US" sz="2764" u="none" strike="noStrike">
                <a:solidFill>
                  <a:srgbClr val="09841D"/>
                </a:solidFill>
                <a:latin typeface="Barlow Bold"/>
              </a:rPr>
              <a:t>Subjects at UER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860951" y="6198494"/>
            <a:ext cx="8112029" cy="472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870"/>
              </a:lnSpc>
              <a:spcBef>
                <a:spcPct val="0"/>
              </a:spcBef>
            </a:pPr>
            <a:r>
              <a:rPr lang="en-US" sz="2764" u="none" strike="noStrike">
                <a:solidFill>
                  <a:srgbClr val="972677"/>
                </a:solidFill>
                <a:latin typeface="Barlow Bold"/>
              </a:rPr>
              <a:t>Recognized subjects at your home university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860951" y="7425131"/>
            <a:ext cx="7397725" cy="472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870"/>
              </a:lnSpc>
              <a:spcBef>
                <a:spcPct val="0"/>
              </a:spcBef>
            </a:pPr>
            <a:r>
              <a:rPr lang="en-US" sz="2764" u="none" strike="noStrike">
                <a:solidFill>
                  <a:srgbClr val="26ADEA"/>
                </a:solidFill>
                <a:latin typeface="Barlow Bold"/>
              </a:rPr>
              <a:t>Signatures</a:t>
            </a:r>
          </a:p>
        </p:txBody>
      </p:sp>
      <p:sp>
        <p:nvSpPr>
          <p:cNvPr id="14" name="Freeform 14"/>
          <p:cNvSpPr/>
          <p:nvPr/>
        </p:nvSpPr>
        <p:spPr>
          <a:xfrm>
            <a:off x="10134600" y="1980484"/>
            <a:ext cx="7735112" cy="6326032"/>
          </a:xfrm>
          <a:custGeom>
            <a:avLst/>
            <a:gdLst/>
            <a:ahLst/>
            <a:cxnLst/>
            <a:rect l="l" t="t" r="r" b="b"/>
            <a:pathLst>
              <a:path w="7735112" h="6326032">
                <a:moveTo>
                  <a:pt x="0" y="0"/>
                </a:moveTo>
                <a:lnTo>
                  <a:pt x="7735112" y="0"/>
                </a:lnTo>
                <a:lnTo>
                  <a:pt x="7735112" y="6326032"/>
                </a:lnTo>
                <a:lnTo>
                  <a:pt x="0" y="63260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5" name="TextBox 15"/>
          <p:cNvSpPr txBox="1"/>
          <p:nvPr/>
        </p:nvSpPr>
        <p:spPr>
          <a:xfrm>
            <a:off x="2064768" y="2017988"/>
            <a:ext cx="7736821" cy="1554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205"/>
              </a:lnSpc>
              <a:spcBef>
                <a:spcPct val="0"/>
              </a:spcBef>
            </a:pPr>
            <a:r>
              <a:rPr lang="en-US" sz="4810">
                <a:solidFill>
                  <a:srgbClr val="171616"/>
                </a:solidFill>
                <a:latin typeface="Barlow Bold"/>
              </a:rPr>
              <a:t>LA DURING MOBILITY/DICTAMEN FINAL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498</Words>
  <Application>Microsoft Office PowerPoint</Application>
  <PresentationFormat>Personalizzato</PresentationFormat>
  <Paragraphs>70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1" baseType="lpstr">
      <vt:lpstr>Calibri</vt:lpstr>
      <vt:lpstr>Barlow Bold</vt:lpstr>
      <vt:lpstr>Barlow Ultra-Bold</vt:lpstr>
      <vt:lpstr>Barlow Medium</vt:lpstr>
      <vt:lpstr>Arial</vt:lpstr>
      <vt:lpstr>Barlow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UER International - Learning Agreement During Mobility - 2023</dc:title>
  <cp:lastModifiedBy>Laura Polimadei</cp:lastModifiedBy>
  <cp:revision>3</cp:revision>
  <dcterms:created xsi:type="dcterms:W3CDTF">2006-08-16T00:00:00Z</dcterms:created>
  <dcterms:modified xsi:type="dcterms:W3CDTF">2025-01-22T13:54:04Z</dcterms:modified>
  <dc:identifier>DAFsb0Q4LYY</dc:identifier>
</cp:coreProperties>
</file>